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64" r:id="rId3"/>
    <p:sldId id="266" r:id="rId4"/>
    <p:sldId id="262" r:id="rId5"/>
    <p:sldId id="261" r:id="rId6"/>
    <p:sldId id="260" r:id="rId7"/>
    <p:sldId id="267" r:id="rId8"/>
    <p:sldId id="257" r:id="rId9"/>
    <p:sldId id="265" r:id="rId10"/>
    <p:sldId id="258" r:id="rId11"/>
  </p:sldIdLst>
  <p:sldSz cx="12192000" cy="6858000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aseline="0" dirty="0" smtClean="0">
                <a:solidFill>
                  <a:schemeClr val="tx1"/>
                </a:solidFill>
              </a:rPr>
              <a:t>Направлено в комитеты и комиссии:</a:t>
            </a:r>
            <a:endParaRPr lang="ru-RU" sz="1400" baseline="0" dirty="0">
              <a:solidFill>
                <a:schemeClr val="tx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sng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Охват аудитории (чел.)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265-49D6-804F-F800B090768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4F7-4FD3-8A26-5EDBD42C0E0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4F7-4FD3-8A26-5EDBD42C0E0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4F7-4FD3-8A26-5EDBD42C0E0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4F7-4FD3-8A26-5EDBD42C0E0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4F7-4FD3-8A26-5EDBD42C0E0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D63-4490-813A-9B0CEE892928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4D63-4490-813A-9B0CEE892928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4D63-4490-813A-9B0CEE892928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4D63-4490-813A-9B0CEE892928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4D63-4490-813A-9B0CEE89292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Лист1!$A$2:$A$12</c:f>
              <c:strCache>
                <c:ptCount val="11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13263</c:v>
                </c:pt>
                <c:pt idx="1">
                  <c:v>9430</c:v>
                </c:pt>
                <c:pt idx="2">
                  <c:v>7600</c:v>
                </c:pt>
                <c:pt idx="3">
                  <c:v>5900</c:v>
                </c:pt>
                <c:pt idx="4">
                  <c:v>5558</c:v>
                </c:pt>
                <c:pt idx="5">
                  <c:v>12193</c:v>
                </c:pt>
                <c:pt idx="6">
                  <c:v>10348</c:v>
                </c:pt>
                <c:pt idx="7">
                  <c:v>13276</c:v>
                </c:pt>
                <c:pt idx="8">
                  <c:v>10909</c:v>
                </c:pt>
                <c:pt idx="9">
                  <c:v>16259</c:v>
                </c:pt>
                <c:pt idx="10">
                  <c:v>8316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65-49D6-804F-F800B09076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Посетители страницы </a:t>
            </a:r>
            <a:r>
              <a:rPr lang="ru-RU" dirty="0" err="1" smtClean="0"/>
              <a:t>ВКонтакте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F348-43DA-86AC-94E0E8F1186A}"/>
              </c:ext>
            </c:extLst>
          </c:dPt>
          <c:cat>
            <c:strRef>
              <c:f>Лист1!$A$2:$A$3</c:f>
              <c:strCache>
                <c:ptCount val="2"/>
                <c:pt idx="0">
                  <c:v>Женщины</c:v>
                </c:pt>
                <c:pt idx="1">
                  <c:v>Мужчины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0.57999999999999996</c:v>
                </c:pt>
                <c:pt idx="1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48-43DA-86AC-94E0E8F118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5553455"/>
        <c:axId val="425563855"/>
      </c:barChart>
      <c:catAx>
        <c:axId val="4255534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5563855"/>
        <c:crosses val="autoZero"/>
        <c:auto val="1"/>
        <c:lblAlgn val="ctr"/>
        <c:lblOffset val="100"/>
        <c:noMultiLvlLbl val="0"/>
      </c:catAx>
      <c:valAx>
        <c:axId val="4255638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55534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1.7557385309705513E-2"/>
          <c:y val="2.47643870473147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Страны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explosion val="8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6-D7F0-4B38-9832-944CCA5411C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D7F0-4B38-9832-944CCA5411C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4-D7F0-4B38-9832-944CCA5411C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D7F0-4B38-9832-944CCA5411C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2-D7F0-4B38-9832-944CCA5411C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D7F0-4B38-9832-944CCA5411C5}"/>
              </c:ext>
            </c:extLst>
          </c:dPt>
          <c:dLbls>
            <c:dLbl>
              <c:idx val="0"/>
              <c:layout>
                <c:manualLayout>
                  <c:x val="-0.37222183474692161"/>
                  <c:y val="-0.2453377858565038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7F0-4B38-9832-944CCA5411C5}"/>
                </c:ext>
              </c:extLst>
            </c:dLbl>
            <c:dLbl>
              <c:idx val="1"/>
              <c:layout>
                <c:manualLayout>
                  <c:x val="-0.1595568257779568"/>
                  <c:y val="0.208273648216681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7F0-4B38-9832-944CCA5411C5}"/>
                </c:ext>
              </c:extLst>
            </c:dLbl>
            <c:dLbl>
              <c:idx val="2"/>
              <c:layout>
                <c:manualLayout>
                  <c:x val="-0.13345976347636923"/>
                  <c:y val="9.912216966894195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7F0-4B38-9832-944CCA5411C5}"/>
                </c:ext>
              </c:extLst>
            </c:dLbl>
            <c:dLbl>
              <c:idx val="3"/>
              <c:layout>
                <c:manualLayout>
                  <c:x val="-0.10446974962913393"/>
                  <c:y val="-3.434521181070766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7F0-4B38-9832-944CCA5411C5}"/>
                </c:ext>
              </c:extLst>
            </c:dLbl>
            <c:dLbl>
              <c:idx val="4"/>
              <c:layout>
                <c:manualLayout>
                  <c:x val="0.1167496691004469"/>
                  <c:y val="-0.1052114831032018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641065085140514"/>
                      <c:h val="6.564443459403750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D7F0-4B38-9832-944CCA5411C5}"/>
                </c:ext>
              </c:extLst>
            </c:dLbl>
            <c:dLbl>
              <c:idx val="5"/>
              <c:layout>
                <c:manualLayout>
                  <c:x val="0.14182826309701183"/>
                  <c:y val="1.963190436943843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7F0-4B38-9832-944CCA5411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Россия</c:v>
                </c:pt>
                <c:pt idx="1">
                  <c:v>Франция</c:v>
                </c:pt>
                <c:pt idx="2">
                  <c:v>США</c:v>
                </c:pt>
                <c:pt idx="3">
                  <c:v>Индия</c:v>
                </c:pt>
                <c:pt idx="4">
                  <c:v>Германия</c:v>
                </c:pt>
                <c:pt idx="5">
                  <c:v>другие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0.89739999999999998</c:v>
                </c:pt>
                <c:pt idx="1">
                  <c:v>2.64E-2</c:v>
                </c:pt>
                <c:pt idx="2">
                  <c:v>1.61E-2</c:v>
                </c:pt>
                <c:pt idx="3">
                  <c:v>7.7999999999999996E-3</c:v>
                </c:pt>
                <c:pt idx="4">
                  <c:v>4.4000000000000003E-3</c:v>
                </c:pt>
                <c:pt idx="5">
                  <c:v>4.7800000000000002E-2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F0-4B38-9832-944CCA5411C5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Города РФ</c:v>
                </c:pt>
              </c:strCache>
            </c:strRef>
          </c:tx>
          <c:spPr>
            <a:scene3d>
              <a:camera prst="orthographicFront"/>
              <a:lightRig rig="threePt" dir="tl"/>
            </a:scene3d>
            <a:sp3d prstMaterial="plastic">
              <a:bevelT/>
            </a:sp3d>
          </c:spPr>
          <c:explosion val="12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0000"/>
                    </a:schemeClr>
                  </a:gs>
                  <a:gs pos="78000">
                    <a:schemeClr val="accent1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l"/>
              </a:scene3d>
              <a:sp3d prstMaterial="plastic">
                <a:bevelT/>
              </a:sp3d>
            </c:spPr>
            <c:extLst>
              <c:ext xmlns:c16="http://schemas.microsoft.com/office/drawing/2014/chart" uri="{C3380CC4-5D6E-409C-BE32-E72D297353CC}">
                <c16:uniqueId val="{00000001-6358-4D76-9DC1-D87925018EF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0000"/>
                    </a:schemeClr>
                  </a:gs>
                  <a:gs pos="78000">
                    <a:schemeClr val="accent2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l"/>
              </a:scene3d>
              <a:sp3d prstMaterial="plastic">
                <a:bevelT/>
              </a:sp3d>
            </c:spPr>
            <c:extLst>
              <c:ext xmlns:c16="http://schemas.microsoft.com/office/drawing/2014/chart" uri="{C3380CC4-5D6E-409C-BE32-E72D297353CC}">
                <c16:uniqueId val="{00000003-B340-4ED0-B270-38189FA77466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0000"/>
                    </a:schemeClr>
                  </a:gs>
                  <a:gs pos="78000">
                    <a:schemeClr val="accent3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l"/>
              </a:scene3d>
              <a:sp3d prstMaterial="plastic">
                <a:bevelT/>
              </a:sp3d>
            </c:spPr>
            <c:extLst>
              <c:ext xmlns:c16="http://schemas.microsoft.com/office/drawing/2014/chart" uri="{C3380CC4-5D6E-409C-BE32-E72D297353CC}">
                <c16:uniqueId val="{00000005-B340-4ED0-B270-38189FA77466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0000"/>
                    </a:schemeClr>
                  </a:gs>
                  <a:gs pos="78000">
                    <a:schemeClr val="accent4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l"/>
              </a:scene3d>
              <a:sp3d prstMaterial="plastic">
                <a:bevelT/>
              </a:sp3d>
            </c:spPr>
            <c:extLst>
              <c:ext xmlns:c16="http://schemas.microsoft.com/office/drawing/2014/chart" uri="{C3380CC4-5D6E-409C-BE32-E72D297353CC}">
                <c16:uniqueId val="{00000007-B340-4ED0-B270-38189FA77466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0000"/>
                    </a:schemeClr>
                  </a:gs>
                  <a:gs pos="78000">
                    <a:schemeClr val="accent5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l"/>
              </a:scene3d>
              <a:sp3d prstMaterial="plastic">
                <a:bevelT/>
              </a:sp3d>
            </c:spPr>
            <c:extLst>
              <c:ext xmlns:c16="http://schemas.microsoft.com/office/drawing/2014/chart" uri="{C3380CC4-5D6E-409C-BE32-E72D297353CC}">
                <c16:uniqueId val="{00000009-B340-4ED0-B270-38189FA77466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tint val="96000"/>
                      <a:lumMod val="100000"/>
                    </a:schemeClr>
                  </a:gs>
                  <a:gs pos="78000">
                    <a:schemeClr val="accent6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l"/>
              </a:scene3d>
              <a:sp3d prstMaterial="plastic">
                <a:bevelT/>
              </a:sp3d>
            </c:spPr>
            <c:extLst>
              <c:ext xmlns:c16="http://schemas.microsoft.com/office/drawing/2014/chart" uri="{C3380CC4-5D6E-409C-BE32-E72D297353CC}">
                <c16:uniqueId val="{0000000B-B340-4ED0-B270-38189FA7746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Лист1!$A$2:$A$7</c:f>
              <c:strCache>
                <c:ptCount val="6"/>
                <c:pt idx="0">
                  <c:v>Новосибирск</c:v>
                </c:pt>
                <c:pt idx="1">
                  <c:v>Москва</c:v>
                </c:pt>
                <c:pt idx="2">
                  <c:v>Санкт-Петербург</c:v>
                </c:pt>
                <c:pt idx="3">
                  <c:v>Калининград</c:v>
                </c:pt>
                <c:pt idx="4">
                  <c:v>Искитим</c:v>
                </c:pt>
                <c:pt idx="5">
                  <c:v>другие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0.80159999999999998</c:v>
                </c:pt>
                <c:pt idx="1">
                  <c:v>2.12E-2</c:v>
                </c:pt>
                <c:pt idx="2">
                  <c:v>1.0800000000000001E-2</c:v>
                </c:pt>
                <c:pt idx="3">
                  <c:v>7.1000000000000004E-3</c:v>
                </c:pt>
                <c:pt idx="4">
                  <c:v>5.4999999999999997E-3</c:v>
                </c:pt>
                <c:pt idx="5">
                  <c:v>0.15390000000000001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58-4D76-9DC1-D87925018EFC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117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4.4120921572630388E-2"/>
          <c:y val="0.13520737925312951"/>
          <c:w val="0.89999986112249131"/>
          <c:h val="5.7528223819184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733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589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1472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567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88576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619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652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23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7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941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38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725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696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20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808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293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80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5265" y="3094491"/>
            <a:ext cx="9160626" cy="1646302"/>
          </a:xfrm>
        </p:spPr>
        <p:txBody>
          <a:bodyPr/>
          <a:lstStyle/>
          <a:p>
            <a:r>
              <a:rPr lang="ru-RU" sz="2800" dirty="0" smtClean="0">
                <a:solidFill>
                  <a:schemeClr val="tx1"/>
                </a:solidFill>
              </a:rPr>
              <a:t>О работе с обращениями граждан в представительных органах власти. Основные направления работы депутатов в социальных сетях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5707" y="5858579"/>
            <a:ext cx="7670184" cy="413101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Докладчик: советник в отделе по работе с обращениями граждан – Общественной приемной Законодательного Собрания Новосибирской области Ракова А.С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713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География посетителей социальной сети «</a:t>
            </a:r>
            <a:r>
              <a:rPr lang="ru-RU" dirty="0" err="1" smtClean="0"/>
              <a:t>ВКонтакте</a:t>
            </a:r>
            <a:r>
              <a:rPr lang="ru-RU" dirty="0" smtClean="0"/>
              <a:t>»</a:t>
            </a:r>
            <a:endParaRPr lang="ru-RU" dirty="0"/>
          </a:p>
        </p:txBody>
      </p:sp>
      <p:graphicFrame>
        <p:nvGraphicFramePr>
          <p:cNvPr id="19" name="Объект 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3988394"/>
              </p:ext>
            </p:extLst>
          </p:nvPr>
        </p:nvGraphicFramePr>
        <p:xfrm>
          <a:off x="123825" y="2038349"/>
          <a:ext cx="6771919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2" name="Диаграмма 21"/>
          <p:cNvGraphicFramePr/>
          <p:nvPr>
            <p:extLst>
              <p:ext uri="{D42A27DB-BD31-4B8C-83A1-F6EECF244321}">
                <p14:modId xmlns:p14="http://schemas.microsoft.com/office/powerpoint/2010/main" val="3400257189"/>
              </p:ext>
            </p:extLst>
          </p:nvPr>
        </p:nvGraphicFramePr>
        <p:xfrm>
          <a:off x="5711469" y="2133601"/>
          <a:ext cx="6480531" cy="436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340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2030" y="558325"/>
            <a:ext cx="8752709" cy="116793"/>
          </a:xfrm>
        </p:spPr>
        <p:txBody>
          <a:bodyPr>
            <a:normAutofit fontScale="90000"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Отделом по работе с обращениями граждан – Общественной приемной Законодательного Собрания Новосибирской области работа с обращениями граждан ведется по нескольким направлениям</a:t>
            </a:r>
            <a:r>
              <a:rPr lang="ru-RU" sz="2000" dirty="0" smtClean="0">
                <a:solidFill>
                  <a:schemeClr val="tx1"/>
                </a:solidFill>
              </a:rPr>
              <a:t>: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- </a:t>
            </a:r>
            <a:r>
              <a:rPr lang="ru-RU" sz="2000" dirty="0" smtClean="0">
                <a:solidFill>
                  <a:schemeClr val="tx1"/>
                </a:solidFill>
              </a:rPr>
              <a:t>прием письменных </a:t>
            </a:r>
            <a:r>
              <a:rPr lang="ru-RU" sz="2000" dirty="0">
                <a:solidFill>
                  <a:schemeClr val="tx1"/>
                </a:solidFill>
              </a:rPr>
              <a:t>обращений граждан, в том числе, по электронной почте, через электронную форму на официальном </a:t>
            </a:r>
            <a:r>
              <a:rPr lang="ru-RU" sz="2000" dirty="0" smtClean="0">
                <a:solidFill>
                  <a:schemeClr val="tx1"/>
                </a:solidFill>
              </a:rPr>
              <a:t>сайте Законодательного Собрания, </a:t>
            </a:r>
            <a:r>
              <a:rPr lang="ru-RU" sz="2000" dirty="0">
                <a:solidFill>
                  <a:schemeClr val="tx1"/>
                </a:solidFill>
              </a:rPr>
              <a:t>в социальных сетях, через </a:t>
            </a:r>
            <a:r>
              <a:rPr lang="ru-RU" sz="2000" dirty="0" smtClean="0">
                <a:solidFill>
                  <a:schemeClr val="tx1"/>
                </a:solidFill>
              </a:rPr>
              <a:t>платформу обратной связи (ПОС) и их регистрация;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- работа с обращениями: подготовка запросов, писем ходатайств, подготовка ответов на обращения граждан;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- устные консультации граждан по </a:t>
            </a:r>
            <a:r>
              <a:rPr lang="ru-RU" sz="2000" dirty="0" smtClean="0">
                <a:solidFill>
                  <a:schemeClr val="tx1"/>
                </a:solidFill>
              </a:rPr>
              <a:t>телефону;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- личный прием граждан </a:t>
            </a:r>
            <a:r>
              <a:rPr lang="ru-RU" sz="2000" dirty="0" smtClean="0">
                <a:solidFill>
                  <a:schemeClr val="tx1"/>
                </a:solidFill>
              </a:rPr>
              <a:t>сотрудниками Общественной </a:t>
            </a:r>
            <a:r>
              <a:rPr lang="ru-RU" sz="2000" dirty="0">
                <a:solidFill>
                  <a:schemeClr val="tx1"/>
                </a:solidFill>
              </a:rPr>
              <a:t>приемной в ежедневном </a:t>
            </a:r>
            <a:r>
              <a:rPr lang="ru-RU" sz="2000" dirty="0" smtClean="0">
                <a:solidFill>
                  <a:schemeClr val="tx1"/>
                </a:solidFill>
              </a:rPr>
              <a:t>режиме;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- </a:t>
            </a:r>
            <a:r>
              <a:rPr lang="ru-RU" sz="2000" dirty="0">
                <a:solidFill>
                  <a:schemeClr val="tx1"/>
                </a:solidFill>
              </a:rPr>
              <a:t>организация личного приема граждан </a:t>
            </a:r>
            <a:r>
              <a:rPr lang="ru-RU" sz="2000" dirty="0" smtClean="0">
                <a:solidFill>
                  <a:schemeClr val="tx1"/>
                </a:solidFill>
              </a:rPr>
              <a:t>Председателем Законодательного Собрания, </a:t>
            </a:r>
            <a:r>
              <a:rPr lang="ru-RU" sz="2000" dirty="0">
                <a:solidFill>
                  <a:schemeClr val="tx1"/>
                </a:solidFill>
              </a:rPr>
              <a:t>заместителями </a:t>
            </a:r>
            <a:r>
              <a:rPr lang="ru-RU" sz="2000" dirty="0" smtClean="0">
                <a:solidFill>
                  <a:schemeClr val="tx1"/>
                </a:solidFill>
              </a:rPr>
              <a:t>Председателя Законодательного Собрания в соответствии с утвержденными графиками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52030" y="1811708"/>
            <a:ext cx="213645" cy="162371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007" y="2912399"/>
            <a:ext cx="231668" cy="18289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007" y="3662292"/>
            <a:ext cx="231668" cy="18289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007" y="4229289"/>
            <a:ext cx="231668" cy="18289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030" y="4796286"/>
            <a:ext cx="231668" cy="18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46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337030" cy="13208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Правовая база, регулирующая работу </a:t>
            </a:r>
            <a:br>
              <a:rPr lang="ru-RU" sz="3200" dirty="0" smtClean="0"/>
            </a:br>
            <a:r>
              <a:rPr lang="ru-RU" sz="3200" dirty="0" smtClean="0"/>
              <a:t>с обращениями граждан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930401"/>
            <a:ext cx="10445095" cy="4744720"/>
          </a:xfrm>
        </p:spPr>
        <p:txBody>
          <a:bodyPr>
            <a:normAutofit fontScale="92500"/>
          </a:bodyPr>
          <a:lstStyle/>
          <a:p>
            <a:r>
              <a:rPr lang="ru-RU" sz="1300" dirty="0" smtClean="0"/>
              <a:t>Федеральный закон от 2 мая 2006 года № 59-ФЗ «О порядке рассмотрения обращений граждан Российской Федерации»;</a:t>
            </a:r>
          </a:p>
          <a:p>
            <a:r>
              <a:rPr lang="ru-RU" sz="1300" dirty="0" smtClean="0"/>
              <a:t>Федеральный закон от 27.06.2006 № 152-ФЗ «О персональных данных»;</a:t>
            </a:r>
          </a:p>
          <a:p>
            <a:r>
              <a:rPr lang="ru-RU" sz="1300" dirty="0" smtClean="0"/>
              <a:t>Федеральный закон от 9 февраля 2009 года № 8-ФЗ «Об обеспечении доступа к информации о деятельности государственных органов и органов местного самоуправления»;</a:t>
            </a:r>
          </a:p>
          <a:p>
            <a:r>
              <a:rPr lang="ru-RU" sz="1300" dirty="0" smtClean="0"/>
              <a:t>Федеральный закон от 14 июля 2022 года № 270-ФЗ «О внесении изменений в Федеральный закон «Об обеспечении доступа к информации о деятельности государственных органов и органов местного самоуправления» и статью 10 Федерального закона «Об обеспечении доступа к информации о деятельности судов в Российской Федерации»;</a:t>
            </a:r>
          </a:p>
          <a:p>
            <a:r>
              <a:rPr lang="ru-RU" sz="1300" dirty="0" smtClean="0"/>
              <a:t>Распоряжение Правительства РФ от 02.09.2022 N 2523-р «Об определении </a:t>
            </a:r>
            <a:r>
              <a:rPr lang="ru-RU" sz="1300" dirty="0" err="1" smtClean="0"/>
              <a:t>ВКонтакте</a:t>
            </a:r>
            <a:r>
              <a:rPr lang="ru-RU" sz="1300" dirty="0" smtClean="0"/>
              <a:t> и Одноклассники в качестве информационных систем и (или) программ для электронных вычислительных машин, используемых государственными органами, в том числе судами, Судебным департаментом при Верховном Суде Российской Федерации, включая управления Судебного департамента при Верховном Суде Российской Федерации в субъектах Российской Федерации, а также органами местного самоуправления, организациями, подведомственными государственным органам и органам местного самоуправления, для создания официальных страниц»;</a:t>
            </a:r>
          </a:p>
          <a:p>
            <a:r>
              <a:rPr lang="ru-RU" sz="1300" dirty="0"/>
              <a:t>Постановление Правительства РФ от 31.12.2022 N 2560 </a:t>
            </a:r>
            <a:r>
              <a:rPr lang="ru-RU" sz="1300" dirty="0" smtClean="0"/>
              <a:t>«Об </a:t>
            </a:r>
            <a:r>
              <a:rPr lang="ru-RU" sz="1300" dirty="0"/>
              <a:t>утверждении Правил размещения государственными органами, органами местного самоуправления и подведомственными организациями информации на своих официальных страницах, получения доступа к информации, размещаемой на официальных страницах, и осуществления взаимодействия с пользователями информацией на официальных страницах с использованием инфраструктуры, обеспечивающей информационно-технологическое взаимодействие информационных систем, используемых для предоставления государственных и муниципальных услуг и исполнения государственных и муниципальных функций в электронной форме, предусмотренной Федеральным законом </a:t>
            </a:r>
            <a:r>
              <a:rPr lang="ru-RU" sz="1300" dirty="0" smtClean="0"/>
              <a:t>«Об </a:t>
            </a:r>
            <a:r>
              <a:rPr lang="ru-RU" sz="1300" dirty="0"/>
              <a:t>организации предоставления государственных и муниципальных </a:t>
            </a:r>
            <a:r>
              <a:rPr lang="ru-RU" sz="1300" dirty="0" smtClean="0"/>
              <a:t>услуг», </a:t>
            </a:r>
            <a:r>
              <a:rPr lang="ru-RU" sz="1300" dirty="0"/>
              <a:t>и Правил взаимодействия официальных сайтов и официальных страниц с федеральной государственной информационной системой </a:t>
            </a:r>
            <a:r>
              <a:rPr lang="ru-RU" sz="1300" dirty="0" smtClean="0"/>
              <a:t>«Единый </a:t>
            </a:r>
            <a:r>
              <a:rPr lang="ru-RU" sz="1300" dirty="0"/>
              <a:t>портал государственных и муниципальных услуг (функций</a:t>
            </a:r>
            <a:r>
              <a:rPr lang="ru-RU" sz="1300" dirty="0" smtClean="0"/>
              <a:t>)», </a:t>
            </a:r>
            <a:r>
              <a:rPr lang="ru-RU" sz="1300" dirty="0"/>
              <a:t>включая требования, предъявляемые к такому </a:t>
            </a:r>
            <a:r>
              <a:rPr lang="ru-RU" sz="1300" dirty="0" smtClean="0"/>
              <a:t>взаимодействию».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75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На 29.11.2024 в Общественную приемную Законодательного Собрания Новосибирской области поступило </a:t>
            </a:r>
            <a:r>
              <a:rPr lang="ru-RU" sz="2400" b="1" u="sng" dirty="0" smtClean="0">
                <a:solidFill>
                  <a:schemeClr val="tx1"/>
                </a:solidFill>
              </a:rPr>
              <a:t>1440 обращений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>
                <a:solidFill>
                  <a:prstClr val="black"/>
                </a:solidFill>
              </a:rPr>
              <a:t>Количество подготовленных и направленных писем, запросов, ходатайств – </a:t>
            </a:r>
            <a:r>
              <a:rPr lang="ru-RU" sz="2400" dirty="0" smtClean="0">
                <a:solidFill>
                  <a:prstClr val="black"/>
                </a:solidFill>
              </a:rPr>
              <a:t>1377.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3230310"/>
            <a:ext cx="9141784" cy="2811052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b="1" dirty="0" smtClean="0"/>
              <a:t>Больше всего обращений приходит на следующие темы:</a:t>
            </a:r>
          </a:p>
          <a:p>
            <a:r>
              <a:rPr lang="ru-RU" dirty="0" smtClean="0"/>
              <a:t>- </a:t>
            </a:r>
            <a:r>
              <a:rPr lang="ru-RU" dirty="0"/>
              <a:t>о </a:t>
            </a:r>
            <a:r>
              <a:rPr lang="ru-RU" dirty="0" smtClean="0"/>
              <a:t>законодательстве</a:t>
            </a:r>
            <a:endParaRPr lang="ru-RU" dirty="0"/>
          </a:p>
          <a:p>
            <a:r>
              <a:rPr lang="ru-RU" dirty="0"/>
              <a:t>- жилищные вопросы и вопросы коммунально-бытового обслуживания</a:t>
            </a:r>
          </a:p>
          <a:p>
            <a:r>
              <a:rPr lang="ru-RU" dirty="0"/>
              <a:t>- социальные вопросы (субсидии, льготы, лекарства)</a:t>
            </a:r>
          </a:p>
          <a:p>
            <a:r>
              <a:rPr lang="ru-RU" dirty="0"/>
              <a:t>- СВО</a:t>
            </a:r>
          </a:p>
          <a:p>
            <a:r>
              <a:rPr lang="ru-RU" dirty="0"/>
              <a:t>- миграционная политика</a:t>
            </a:r>
          </a:p>
          <a:p>
            <a:r>
              <a:rPr lang="ru-RU" dirty="0" smtClean="0"/>
              <a:t>-</a:t>
            </a:r>
            <a:r>
              <a:rPr lang="en-US" dirty="0" smtClean="0"/>
              <a:t> </a:t>
            </a:r>
            <a:r>
              <a:rPr lang="ru-RU" dirty="0" smtClean="0"/>
              <a:t>вопросы </a:t>
            </a:r>
            <a:r>
              <a:rPr lang="ru-RU" dirty="0"/>
              <a:t>транспорта и дорожного строительства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875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9505756" cy="5431762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Наиболее часто возникающие вопросы о необходимости внесения изменений в действующее законодательство: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1. Об установлении ответственности за несоблюдение требований к содержанию домашних животных, а также по обращению с животными без владельцев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2. Об установлении ограничений для заведений общественного питания</a:t>
            </a:r>
            <a:r>
              <a:rPr lang="ru-RU" sz="2000" smtClean="0">
                <a:solidFill>
                  <a:schemeClr val="tx1"/>
                </a:solidFill>
              </a:rPr>
              <a:t>, расположенных в </a:t>
            </a:r>
            <a:r>
              <a:rPr lang="ru-RU" sz="2000" dirty="0" smtClean="0">
                <a:solidFill>
                  <a:schemeClr val="tx1"/>
                </a:solidFill>
              </a:rPr>
              <a:t>МКД и реализующих алкогольную продукцию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3. Об установлении ограничительных мер на осуществление иностранными гражданами трудовой деятельности на территории Новосибирской области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4. Регулирование использования самокатов и иных СИМ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5. Об увеличении размеров штрафов для </a:t>
            </a:r>
            <a:r>
              <a:rPr lang="ru-RU" sz="2000" dirty="0" err="1" smtClean="0">
                <a:solidFill>
                  <a:schemeClr val="tx1"/>
                </a:solidFill>
              </a:rPr>
              <a:t>большегрузов</a:t>
            </a: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6. Об ужесточении ответственности за нарушения тишины и покоя граждан 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flipV="1">
            <a:off x="820395" y="6041362"/>
            <a:ext cx="8453607" cy="42780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004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77335" y="364678"/>
            <a:ext cx="8596668" cy="79836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Что такое качественный ответ на обращение?</a:t>
            </a:r>
            <a:endParaRPr lang="ru-RU" sz="32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61501" y="1163041"/>
            <a:ext cx="10527677" cy="252506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  с соблюдением сроков оформления</a:t>
            </a:r>
          </a:p>
          <a:p>
            <a:r>
              <a:rPr lang="ru-RU" dirty="0" smtClean="0"/>
              <a:t>   без речевых ошибок</a:t>
            </a:r>
          </a:p>
          <a:p>
            <a:r>
              <a:rPr lang="ru-RU" dirty="0" smtClean="0"/>
              <a:t>   отсутствие повторных обращений и жалоб</a:t>
            </a:r>
          </a:p>
          <a:p>
            <a:r>
              <a:rPr lang="ru-RU" dirty="0" smtClean="0"/>
              <a:t>   решение проблемы, с которой обращался гражданин</a:t>
            </a:r>
          </a:p>
          <a:p>
            <a:r>
              <a:rPr lang="ru-RU" dirty="0" smtClean="0"/>
              <a:t>   содержательность ответа</a:t>
            </a:r>
          </a:p>
          <a:p>
            <a:r>
              <a:rPr lang="ru-RU" dirty="0" smtClean="0"/>
              <a:t>   ответ должен быть составлен так, чтобы он был понятен (отсутствие большого количества    ссылок на НПА, сложных синтаксических конструкций и терминов)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35116070"/>
              </p:ext>
            </p:extLst>
          </p:nvPr>
        </p:nvGraphicFramePr>
        <p:xfrm>
          <a:off x="3962949" y="-1000001"/>
          <a:ext cx="4513262" cy="5527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6567" y="2987001"/>
            <a:ext cx="938865" cy="883997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501" y="1290483"/>
            <a:ext cx="231668" cy="182896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501" y="1650152"/>
            <a:ext cx="231668" cy="182896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501" y="2021474"/>
            <a:ext cx="231668" cy="182896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501" y="2392018"/>
            <a:ext cx="231668" cy="182896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501" y="2776628"/>
            <a:ext cx="231668" cy="182896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505" y="3161238"/>
            <a:ext cx="231668" cy="18289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77335" y="4028330"/>
            <a:ext cx="871250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1"/>
                </a:solidFill>
              </a:rPr>
              <a:t>Отказ тоже может быть положительным (Эмпатичный отказ)</a:t>
            </a:r>
          </a:p>
          <a:p>
            <a:r>
              <a:rPr lang="ru-RU" sz="1600" dirty="0" smtClean="0"/>
              <a:t>   раскрыть причину, указать аргументы</a:t>
            </a:r>
          </a:p>
          <a:p>
            <a:r>
              <a:rPr lang="ru-RU" sz="1600" i="1" dirty="0" smtClean="0"/>
              <a:t>   К сожалению, указанные меры недоступны в связи с….</a:t>
            </a:r>
          </a:p>
          <a:p>
            <a:r>
              <a:rPr lang="ru-RU" sz="1600" dirty="0" smtClean="0"/>
              <a:t>   проявить понимание</a:t>
            </a:r>
          </a:p>
          <a:p>
            <a:r>
              <a:rPr lang="ru-RU" sz="1600" i="1" dirty="0" smtClean="0"/>
              <a:t>   Понимаем сложность ситуации…</a:t>
            </a:r>
          </a:p>
          <a:p>
            <a:r>
              <a:rPr lang="ru-RU" sz="1600" dirty="0" smtClean="0"/>
              <a:t>   предложить решение</a:t>
            </a:r>
          </a:p>
          <a:p>
            <a:r>
              <a:rPr lang="ru-RU" sz="1600" i="1" dirty="0" smtClean="0"/>
              <a:t>   Поэтому рекомендуем рассмотреть…..</a:t>
            </a:r>
          </a:p>
          <a:p>
            <a:r>
              <a:rPr lang="ru-RU" sz="1600" i="1" dirty="0" smtClean="0"/>
              <a:t>   Учитывая Ваши обстоятельства, предлагаем обратиться…..</a:t>
            </a:r>
          </a:p>
          <a:p>
            <a:endParaRPr lang="ru-RU" dirty="0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501" y="4384329"/>
            <a:ext cx="231668" cy="182896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501" y="4867042"/>
            <a:ext cx="231668" cy="182896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501" y="5342331"/>
            <a:ext cx="231668" cy="18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28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7333" y="609599"/>
            <a:ext cx="8682797" cy="146026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>            </a:t>
            </a:r>
            <a:r>
              <a:rPr lang="ru-RU" sz="3200" dirty="0" smtClean="0">
                <a:solidFill>
                  <a:schemeClr val="tx1"/>
                </a:solidFill>
              </a:rPr>
              <a:t>Как начать работать в социальных сетях?</a:t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/>
              <a:t> </a:t>
            </a:r>
            <a:r>
              <a:rPr lang="ru-RU" sz="3200" dirty="0" smtClean="0"/>
              <a:t>         </a:t>
            </a:r>
            <a:br>
              <a:rPr lang="ru-RU" sz="3200" dirty="0" smtClean="0"/>
            </a:br>
            <a:r>
              <a:rPr lang="ru-RU" sz="3200" dirty="0" smtClean="0"/>
              <a:t>          Депутат                        </a:t>
            </a:r>
            <a:r>
              <a:rPr lang="ru-RU" sz="3200" dirty="0" err="1" smtClean="0"/>
              <a:t>Госорганизация</a:t>
            </a:r>
            <a:endParaRPr lang="ru-RU" sz="32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959967" y="2065712"/>
            <a:ext cx="4184035" cy="137991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Создать и оформить личную страницу (указать должность, место работы, контактную информацию, подтвердить личные данные)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555483" y="2119745"/>
            <a:ext cx="4184034" cy="119703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Создать и оформить сообщество (указать наименование, контактные данные, подтвердить государственный статус сообщества через «</a:t>
            </a:r>
            <a:r>
              <a:rPr lang="ru-RU" dirty="0" err="1" smtClean="0"/>
              <a:t>Госуслуги</a:t>
            </a:r>
            <a:r>
              <a:rPr lang="ru-RU" dirty="0" smtClean="0"/>
              <a:t>»)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612668" y="3840479"/>
            <a:ext cx="827647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00" dirty="0" smtClean="0"/>
              <a:t>● Открыть комментарии</a:t>
            </a:r>
          </a:p>
          <a:p>
            <a:pPr algn="ctr"/>
            <a:endParaRPr lang="ru-RU" sz="1700" dirty="0" smtClean="0"/>
          </a:p>
          <a:p>
            <a:pPr algn="ctr"/>
            <a:r>
              <a:rPr lang="ru-RU" sz="1700" dirty="0" smtClean="0"/>
              <a:t>● Написать и закрепить пост с призывом к общению </a:t>
            </a:r>
            <a:br>
              <a:rPr lang="ru-RU" sz="1700" dirty="0" smtClean="0"/>
            </a:br>
            <a:r>
              <a:rPr lang="ru-RU" sz="1700" dirty="0" smtClean="0"/>
              <a:t>в комментариях и личных сообщениях</a:t>
            </a:r>
          </a:p>
          <a:p>
            <a:pPr algn="ctr"/>
            <a:endParaRPr lang="ru-RU" sz="1700" dirty="0" smtClean="0"/>
          </a:p>
          <a:p>
            <a:pPr algn="ctr"/>
            <a:r>
              <a:rPr lang="ru-RU" sz="1700" dirty="0" smtClean="0"/>
              <a:t>● Определить правила общения </a:t>
            </a:r>
            <a:endParaRPr lang="ru-RU" sz="17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576" y="4721629"/>
            <a:ext cx="2004679" cy="117569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731" y="4633196"/>
            <a:ext cx="2383937" cy="1352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75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По итогам работы в социальной сети «</a:t>
            </a:r>
            <a:r>
              <a:rPr lang="ru-RU" dirty="0" err="1" smtClean="0">
                <a:solidFill>
                  <a:schemeClr val="tx1"/>
                </a:solidFill>
              </a:rPr>
              <a:t>ВКонтакте</a:t>
            </a:r>
            <a:r>
              <a:rPr lang="ru-RU" dirty="0" smtClean="0">
                <a:solidFill>
                  <a:schemeClr val="tx1"/>
                </a:solidFill>
              </a:rPr>
              <a:t>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2516</a:t>
            </a:r>
            <a:r>
              <a:rPr lang="ru-RU" dirty="0" smtClean="0">
                <a:solidFill>
                  <a:schemeClr val="tx1"/>
                </a:solidFill>
              </a:rPr>
              <a:t> подписчиков;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980</a:t>
            </a:r>
            <a:r>
              <a:rPr lang="ru-RU" dirty="0" smtClean="0">
                <a:solidFill>
                  <a:schemeClr val="tx1"/>
                </a:solidFill>
              </a:rPr>
              <a:t> комментариев в новостной ленте;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50</a:t>
            </a:r>
            <a:r>
              <a:rPr lang="ru-RU" dirty="0" smtClean="0">
                <a:solidFill>
                  <a:schemeClr val="tx1"/>
                </a:solidFill>
              </a:rPr>
              <a:t> диалогов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в личных сообщениях.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2126967422"/>
              </p:ext>
            </p:extLst>
          </p:nvPr>
        </p:nvGraphicFramePr>
        <p:xfrm>
          <a:off x="4813300" y="1545070"/>
          <a:ext cx="6883400" cy="4331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4419"/>
              </p:ext>
            </p:extLst>
          </p:nvPr>
        </p:nvGraphicFramePr>
        <p:xfrm>
          <a:off x="677334" y="4004170"/>
          <a:ext cx="5991225" cy="26971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8687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/>
              <a:t>Самые популярные темы комментариев/обращений </a:t>
            </a:r>
            <a:r>
              <a:rPr lang="ru-RU" sz="2800" dirty="0" smtClean="0"/>
              <a:t>в социальных сетях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в 2024 году: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9645986" cy="3880773"/>
          </a:xfrm>
        </p:spPr>
        <p:txBody>
          <a:bodyPr/>
          <a:lstStyle/>
          <a:p>
            <a:r>
              <a:rPr lang="ru-RU" dirty="0" smtClean="0"/>
              <a:t>Дорожно-</a:t>
            </a:r>
            <a:r>
              <a:rPr lang="ru-RU" dirty="0" err="1" smtClean="0"/>
              <a:t>благоустроительные</a:t>
            </a:r>
            <a:r>
              <a:rPr lang="ru-RU" dirty="0" smtClean="0"/>
              <a:t> вопросы, развитие инфраструктуры, строительство</a:t>
            </a:r>
          </a:p>
          <a:p>
            <a:r>
              <a:rPr lang="ru-RU" dirty="0" smtClean="0"/>
              <a:t>Строительство концессионных школ</a:t>
            </a:r>
          </a:p>
          <a:p>
            <a:r>
              <a:rPr lang="ru-RU" dirty="0" smtClean="0"/>
              <a:t>Авария в Ленинском районе города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601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643</TotalTime>
  <Words>908</Words>
  <Application>Microsoft Office PowerPoint</Application>
  <PresentationFormat>Широкоэкранный</PresentationFormat>
  <Paragraphs>63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Аспект</vt:lpstr>
      <vt:lpstr>О работе с обращениями граждан в представительных органах власти. Основные направления работы депутатов в социальных сетях</vt:lpstr>
      <vt:lpstr>Отделом по работе с обращениями граждан – Общественной приемной Законодательного Собрания Новосибирской области работа с обращениями граждан ведется по нескольким направлениям:  - прием письменных обращений граждан, в том числе, по электронной почте, через электронную форму на официальном сайте Законодательного Собрания, в социальных сетях, через платформу обратной связи (ПОС) и их регистрация;  - работа с обращениями: подготовка запросов, писем ходатайств, подготовка ответов на обращения граждан;  - устные консультации граждан по телефону;  - личный прием граждан сотрудниками Общественной приемной в ежедневном режиме;  - организация личного приема граждан Председателем Законодательного Собрания, заместителями Председателя Законодательного Собрания в соответствии с утвержденными графиками </vt:lpstr>
      <vt:lpstr>Правовая база, регулирующая работу  с обращениями граждан</vt:lpstr>
      <vt:lpstr>На 29.11.2024 в Общественную приемную Законодательного Собрания Новосибирской области поступило 1440 обращений. Количество подготовленных и направленных писем, запросов, ходатайств – 1377.</vt:lpstr>
      <vt:lpstr>Наиболее часто возникающие вопросы о необходимости внесения изменений в действующее законодательство:  1. Об установлении ответственности за несоблюдение требований к содержанию домашних животных, а также по обращению с животными без владельцев 2. Об установлении ограничений для заведений общественного питания, расположенных в МКД и реализующих алкогольную продукцию 3. Об установлении ограничительных мер на осуществление иностранными гражданами трудовой деятельности на территории Новосибирской области 4. Регулирование использования самокатов и иных СИМ 5. Об увеличении размеров штрафов для большегрузов 6. Об ужесточении ответственности за нарушения тишины и покоя граждан </vt:lpstr>
      <vt:lpstr>Что такое качественный ответ на обращение?</vt:lpstr>
      <vt:lpstr>            Как начать работать в социальных сетях?                      Депутат                        Госорганизация</vt:lpstr>
      <vt:lpstr>По итогам работы в социальной сети «ВКонтакте»</vt:lpstr>
      <vt:lpstr>Самые популярные темы комментариев/обращений в социальных сетях в 2024 году: </vt:lpstr>
      <vt:lpstr>География посетителей социальной сети «ВКонтакте»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отдела по работе с обращениями граждан – Общественной приёмной  Законодательного Собрания Новосибирской области по итогам работы за I полугодие 2024 года</dc:title>
  <dc:creator>Екатерина Павловна Невдахина</dc:creator>
  <cp:lastModifiedBy>Ракова Анна Сергеевна</cp:lastModifiedBy>
  <cp:revision>50</cp:revision>
  <cp:lastPrinted>2024-11-27T10:24:10Z</cp:lastPrinted>
  <dcterms:created xsi:type="dcterms:W3CDTF">2024-07-04T10:26:56Z</dcterms:created>
  <dcterms:modified xsi:type="dcterms:W3CDTF">2024-12-18T08:46:09Z</dcterms:modified>
</cp:coreProperties>
</file>