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4" r:id="rId10"/>
    <p:sldId id="265" r:id="rId11"/>
    <p:sldId id="266" r:id="rId12"/>
    <p:sldId id="268" r:id="rId13"/>
    <p:sldId id="269" r:id="rId14"/>
    <p:sldId id="270" r:id="rId15"/>
    <p:sldId id="272" r:id="rId16"/>
    <p:sldId id="271" r:id="rId17"/>
    <p:sldId id="273" r:id="rId18"/>
    <p:sldId id="274" r:id="rId19"/>
    <p:sldId id="275" r:id="rId20"/>
    <p:sldId id="276" r:id="rId21"/>
    <p:sldId id="318" r:id="rId22"/>
    <p:sldId id="277" r:id="rId23"/>
    <p:sldId id="278" r:id="rId24"/>
    <p:sldId id="279" r:id="rId25"/>
    <p:sldId id="282" r:id="rId26"/>
    <p:sldId id="303" r:id="rId27"/>
    <p:sldId id="304" r:id="rId28"/>
    <p:sldId id="281" r:id="rId29"/>
    <p:sldId id="280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4" r:id="rId39"/>
    <p:sldId id="295" r:id="rId40"/>
    <p:sldId id="296" r:id="rId41"/>
    <p:sldId id="297" r:id="rId42"/>
    <p:sldId id="299" r:id="rId43"/>
    <p:sldId id="300" r:id="rId44"/>
    <p:sldId id="301" r:id="rId45"/>
    <p:sldId id="302" r:id="rId46"/>
    <p:sldId id="305" r:id="rId47"/>
    <p:sldId id="312" r:id="rId48"/>
    <p:sldId id="313" r:id="rId49"/>
    <p:sldId id="317" r:id="rId50"/>
    <p:sldId id="310" r:id="rId51"/>
    <p:sldId id="315" r:id="rId52"/>
    <p:sldId id="322" r:id="rId53"/>
    <p:sldId id="321" r:id="rId54"/>
  </p:sldIdLst>
  <p:sldSz cx="12192000" cy="6858000"/>
  <p:notesSz cx="9940925" cy="6808788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067">
          <p15:clr>
            <a:srgbClr val="A4A3A4"/>
          </p15:clr>
        </p15:guide>
        <p15:guide id="2" orient="horz" pos="2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050"/>
    <a:srgbClr val="E5E5FF"/>
    <a:srgbClr val="D9D9FF"/>
    <a:srgbClr val="CCCCFF"/>
    <a:srgbClr val="C1C1FF"/>
    <a:srgbClr val="CCFFFF"/>
    <a:srgbClr val="B3B3FF"/>
    <a:srgbClr val="CC99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32" y="990"/>
      </p:cViewPr>
      <p:guideLst>
        <p:guide pos="4067"/>
        <p:guide orient="horz" pos="2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863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3F463-1522-4784-A757-162A9AB87F39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6225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775" y="3276600"/>
            <a:ext cx="7953375" cy="2681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67475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863" y="6467475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65463-80EC-4EE8-8CE2-60CE0D284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128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65463-80EC-4EE8-8CE2-60CE0D28497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605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6CAB36E-BECA-46F2-8C59-150158713138}" type="datetimeFigureOut">
              <a:rPr lang="ru-RU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453647B-064A-483A-B033-8CA90A52F62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6CAB36E-BECA-46F2-8C59-150158713138}" type="datetimeFigureOut">
              <a:rPr lang="ru-RU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453647B-064A-483A-B033-8CA90A52F62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6CAB36E-BECA-46F2-8C59-150158713138}" type="datetimeFigureOut">
              <a:rPr lang="ru-RU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453647B-064A-483A-B033-8CA90A52F62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6CAB36E-BECA-46F2-8C59-150158713138}" type="datetimeFigureOut">
              <a:rPr lang="ru-RU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453647B-064A-483A-B033-8CA90A52F62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6CAB36E-BECA-46F2-8C59-150158713138}" type="datetimeFigureOut">
              <a:rPr lang="ru-RU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453647B-064A-483A-B033-8CA90A52F62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6CAB36E-BECA-46F2-8C59-150158713138}" type="datetimeFigureOut">
              <a:rPr lang="ru-RU"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453647B-064A-483A-B033-8CA90A52F62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6CAB36E-BECA-46F2-8C59-150158713138}" type="datetimeFigureOut">
              <a:rPr lang="ru-RU"/>
              <a:t>28.03.2024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453647B-064A-483A-B033-8CA90A52F62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6CAB36E-BECA-46F2-8C59-150158713138}" type="datetimeFigureOut">
              <a:rPr lang="ru-RU"/>
              <a:t>28.03.2024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453647B-064A-483A-B033-8CA90A52F62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6CAB36E-BECA-46F2-8C59-150158713138}" type="datetimeFigureOut">
              <a:rPr lang="ru-RU"/>
              <a:t>28.03.2024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453647B-064A-483A-B033-8CA90A52F62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6CAB36E-BECA-46F2-8C59-150158713138}" type="datetimeFigureOut">
              <a:rPr lang="ru-RU"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453647B-064A-483A-B033-8CA90A52F62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6CAB36E-BECA-46F2-8C59-150158713138}" type="datetimeFigureOut">
              <a:rPr lang="ru-RU"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453647B-064A-483A-B033-8CA90A52F62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CCCCFF"/>
            </a:gs>
            <a:gs pos="0">
              <a:srgbClr val="CCCCFF"/>
            </a:gs>
            <a:gs pos="83000">
              <a:srgbClr val="D9D9FF"/>
            </a:gs>
            <a:gs pos="20000">
              <a:srgbClr val="D9D9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6CAB36E-BECA-46F2-8C59-150158713138}" type="datetimeFigureOut">
              <a:rPr lang="ru-RU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53647B-064A-483A-B033-8CA90A52F62A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4.JP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91499258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303644" y="2937926"/>
            <a:ext cx="9667009" cy="238759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7030A0"/>
                </a:solidFill>
                <a:latin typeface="Montserrat"/>
              </a:rPr>
              <a:t>Порядок заполнения справок о доходах, расходах, об имуществе и обязательствах имущественного характера</a:t>
            </a:r>
          </a:p>
        </p:txBody>
      </p:sp>
      <p:pic>
        <p:nvPicPr>
          <p:cNvPr id="144923455" name="Рисунок 5"/>
          <p:cNvPicPr/>
          <p:nvPr/>
        </p:nvPicPr>
        <p:blipFill>
          <a:blip r:embed="rId2"/>
          <a:stretch/>
        </p:blipFill>
        <p:spPr bwMode="auto">
          <a:xfrm>
            <a:off x="10111180" y="325433"/>
            <a:ext cx="1718943" cy="1682749"/>
          </a:xfrm>
          <a:prstGeom prst="rect">
            <a:avLst/>
          </a:prstGeom>
          <a:noFill/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947672" y="2566028"/>
            <a:ext cx="80741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303643" y="1352756"/>
            <a:ext cx="9667009" cy="10389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000" dirty="0" smtClean="0">
                <a:solidFill>
                  <a:srgbClr val="7030A0"/>
                </a:solidFill>
                <a:latin typeface="Montserrat"/>
              </a:rPr>
              <a:t>Отдел по профилактике коррупционных и иных правонарушений администрации Губернатора Новосибирской области и Правительства Новосибирской области</a:t>
            </a:r>
            <a:endParaRPr lang="ru-RU" sz="2000" b="1" dirty="0">
              <a:solidFill>
                <a:srgbClr val="7030A0"/>
              </a:solidFill>
              <a:latin typeface="Montserrat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-93518" y="6291072"/>
            <a:ext cx="12285518" cy="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9656064" y="6291072"/>
            <a:ext cx="2461537" cy="4220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dirty="0" smtClean="0">
                <a:solidFill>
                  <a:srgbClr val="7030A0"/>
                </a:solidFill>
                <a:latin typeface="Montserrat"/>
              </a:rPr>
              <a:t>2</a:t>
            </a:r>
            <a:r>
              <a:rPr lang="ru-RU" sz="2000" dirty="0" smtClean="0">
                <a:solidFill>
                  <a:srgbClr val="7030A0"/>
                </a:solidFill>
                <a:latin typeface="Montserrat"/>
              </a:rPr>
              <a:t>9 </a:t>
            </a:r>
            <a:r>
              <a:rPr lang="ru-RU" sz="2000" dirty="0" smtClean="0">
                <a:solidFill>
                  <a:srgbClr val="7030A0"/>
                </a:solidFill>
                <a:latin typeface="Montserrat"/>
              </a:rPr>
              <a:t>марта 2024</a:t>
            </a:r>
            <a:endParaRPr lang="ru-RU" sz="2000" b="1" dirty="0">
              <a:solidFill>
                <a:srgbClr val="7030A0"/>
              </a:solidFill>
              <a:latin typeface="Montserrat"/>
            </a:endParaRPr>
          </a:p>
        </p:txBody>
      </p:sp>
      <p:pic>
        <p:nvPicPr>
          <p:cNvPr id="18" name="Рисунок 4"/>
          <p:cNvPicPr>
            <a:picLocks noChangeAspect="1"/>
          </p:cNvPicPr>
          <p:nvPr/>
        </p:nvPicPr>
        <p:blipFill>
          <a:blip r:embed="rId3"/>
          <a:srcRect l="42609" r="7706"/>
          <a:stretch/>
        </p:blipFill>
        <p:spPr bwMode="auto">
          <a:xfrm rot="8688066">
            <a:off x="-2129355" y="-1087157"/>
            <a:ext cx="6435111" cy="34902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53479881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349821" y="2951018"/>
            <a:ext cx="9667009" cy="89747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7030A0"/>
                </a:solidFill>
                <a:latin typeface="Montserrat"/>
              </a:rPr>
              <a:t>Заполнение титульного листа</a:t>
            </a:r>
            <a:endParaRPr lang="ru-RU" b="1" dirty="0">
              <a:solidFill>
                <a:srgbClr val="7030A0"/>
              </a:solidFill>
              <a:latin typeface="Montserrat"/>
            </a:endParaRPr>
          </a:p>
        </p:txBody>
      </p:sp>
      <p:pic>
        <p:nvPicPr>
          <p:cNvPr id="6" name="Рисунок 6"/>
          <p:cNvPicPr>
            <a:picLocks noChangeAspect="1"/>
          </p:cNvPicPr>
          <p:nvPr/>
        </p:nvPicPr>
        <p:blipFill>
          <a:blip r:embed="rId2"/>
          <a:srcRect l="42609" r="7706"/>
          <a:stretch/>
        </p:blipFill>
        <p:spPr bwMode="auto">
          <a:xfrm rot="8493735">
            <a:off x="-444523" y="-341756"/>
            <a:ext cx="2267194" cy="2028802"/>
          </a:xfrm>
          <a:prstGeom prst="rect">
            <a:avLst/>
          </a:prstGeom>
        </p:spPr>
      </p:pic>
      <p:pic>
        <p:nvPicPr>
          <p:cNvPr id="7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064589" y="5652656"/>
            <a:ext cx="2349465" cy="1281526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 bwMode="auto">
          <a:xfrm>
            <a:off x="2207620" y="3949094"/>
            <a:ext cx="80741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78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211901" y="5663047"/>
            <a:ext cx="2349465" cy="1281526"/>
          </a:xfrm>
          <a:prstGeom prst="rect">
            <a:avLst/>
          </a:prstGeom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3"/>
          <a:srcRect l="42609" r="7706"/>
          <a:stretch/>
        </p:blipFill>
        <p:spPr bwMode="auto">
          <a:xfrm rot="8493735">
            <a:off x="-444523" y="-341756"/>
            <a:ext cx="2267194" cy="20288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85" y="1683656"/>
            <a:ext cx="7501684" cy="35824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229600" y="377371"/>
            <a:ext cx="3715657" cy="107405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5471886" y="1103086"/>
            <a:ext cx="2757714" cy="85634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 bwMode="auto">
          <a:xfrm>
            <a:off x="9139765" y="2379046"/>
            <a:ext cx="2750456" cy="77938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 bwMode="auto">
          <a:xfrm flipH="1">
            <a:off x="6008914" y="2611274"/>
            <a:ext cx="3130850" cy="112772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 bwMode="auto">
          <a:xfrm>
            <a:off x="9202058" y="3791373"/>
            <a:ext cx="2942164" cy="86292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>
            <a:stCxn id="14" idx="1"/>
          </p:cNvCxnSpPr>
          <p:nvPr/>
        </p:nvCxnSpPr>
        <p:spPr bwMode="auto">
          <a:xfrm flipH="1" flipV="1">
            <a:off x="6574971" y="4086048"/>
            <a:ext cx="2627087" cy="13678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 bwMode="auto">
          <a:xfrm>
            <a:off x="7264399" y="5435882"/>
            <a:ext cx="3004457" cy="13309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 bwMode="auto">
          <a:xfrm flipH="1" flipV="1">
            <a:off x="3599543" y="4961296"/>
            <a:ext cx="3678270" cy="118819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276388" y="5435882"/>
            <a:ext cx="2935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7030A0"/>
                </a:solidFill>
                <a:latin typeface="Montserrat"/>
              </a:rPr>
              <a:t>Проверьте период за который Вы подаете сведения. </a:t>
            </a:r>
            <a:endParaRPr lang="ru-RU" sz="1200" dirty="0" smtClean="0">
              <a:solidFill>
                <a:srgbClr val="7030A0"/>
              </a:solidFill>
              <a:latin typeface="Montserrat"/>
            </a:endParaRPr>
          </a:p>
          <a:p>
            <a:pPr algn="just"/>
            <a:endParaRPr lang="ru-RU" sz="1200" dirty="0">
              <a:solidFill>
                <a:srgbClr val="7030A0"/>
              </a:solidFill>
              <a:latin typeface="Montserrat"/>
            </a:endParaRPr>
          </a:p>
          <a:p>
            <a:pPr algn="just"/>
            <a:r>
              <a:rPr lang="ru-RU" sz="1200" dirty="0" smtClean="0">
                <a:solidFill>
                  <a:srgbClr val="7030A0"/>
                </a:solidFill>
                <a:latin typeface="Montserrat"/>
              </a:rPr>
              <a:t>Период быть выставлен </a:t>
            </a:r>
            <a:r>
              <a:rPr lang="ru-RU" sz="1200" dirty="0">
                <a:solidFill>
                  <a:srgbClr val="7030A0"/>
                </a:solidFill>
                <a:latin typeface="Montserrat"/>
              </a:rPr>
              <a:t>с </a:t>
            </a:r>
            <a:r>
              <a:rPr lang="ru-RU" sz="1200" dirty="0">
                <a:solidFill>
                  <a:srgbClr val="FF0000"/>
                </a:solidFill>
                <a:latin typeface="Montserrat"/>
              </a:rPr>
              <a:t>01.01.2023 по 31.12.2023</a:t>
            </a:r>
            <a:r>
              <a:rPr lang="ru-RU" sz="1200" dirty="0">
                <a:solidFill>
                  <a:srgbClr val="7030A0"/>
                </a:solidFill>
                <a:latin typeface="Montserrat"/>
              </a:rPr>
              <a:t>, а </a:t>
            </a:r>
            <a:r>
              <a:rPr lang="ru-RU" sz="1200" dirty="0" smtClean="0">
                <a:solidFill>
                  <a:srgbClr val="7030A0"/>
                </a:solidFill>
                <a:latin typeface="Montserrat"/>
              </a:rPr>
              <a:t>сведения</a:t>
            </a:r>
            <a:r>
              <a:rPr lang="en-US" sz="1200" dirty="0" smtClean="0">
                <a:solidFill>
                  <a:srgbClr val="7030A0"/>
                </a:solidFill>
                <a:latin typeface="Montserrat"/>
              </a:rPr>
              <a:t> </a:t>
            </a:r>
            <a:r>
              <a:rPr lang="ru-RU" sz="1200" dirty="0" smtClean="0">
                <a:solidFill>
                  <a:srgbClr val="7030A0"/>
                </a:solidFill>
                <a:latin typeface="Montserrat"/>
              </a:rPr>
              <a:t>об </a:t>
            </a:r>
            <a:r>
              <a:rPr lang="ru-RU" sz="1200" dirty="0">
                <a:solidFill>
                  <a:srgbClr val="7030A0"/>
                </a:solidFill>
                <a:latin typeface="Montserrat"/>
              </a:rPr>
              <a:t>имуществе по состоянию на </a:t>
            </a:r>
            <a:r>
              <a:rPr lang="ru-RU" sz="1200" dirty="0" smtClean="0">
                <a:solidFill>
                  <a:srgbClr val="FF0000"/>
                </a:solidFill>
                <a:latin typeface="Montserrat"/>
              </a:rPr>
              <a:t>31.12.2023</a:t>
            </a:r>
            <a:r>
              <a:rPr lang="ru-RU" sz="1200" dirty="0" smtClean="0">
                <a:solidFill>
                  <a:srgbClr val="7030A0"/>
                </a:solidFill>
                <a:latin typeface="Montserrat"/>
              </a:rPr>
              <a:t>.</a:t>
            </a:r>
            <a:endParaRPr lang="ru-RU" sz="1200" dirty="0">
              <a:solidFill>
                <a:srgbClr val="7030A0"/>
              </a:solidFill>
              <a:latin typeface="Montserra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44125" y="3846315"/>
            <a:ext cx="26580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7030A0"/>
                </a:solidFill>
                <a:latin typeface="Montserrat"/>
              </a:rPr>
              <a:t>Адрес места регистрации </a:t>
            </a:r>
            <a:r>
              <a:rPr lang="ru-RU" sz="1400" dirty="0" smtClean="0">
                <a:solidFill>
                  <a:srgbClr val="7030A0"/>
                </a:solidFill>
                <a:latin typeface="Montserrat"/>
              </a:rPr>
              <a:t>должен</a:t>
            </a:r>
            <a:r>
              <a:rPr lang="en-US" sz="1400" dirty="0" smtClean="0">
                <a:solidFill>
                  <a:srgbClr val="7030A0"/>
                </a:solidFill>
                <a:latin typeface="Montserrat"/>
              </a:rPr>
              <a:t> </a:t>
            </a:r>
            <a:r>
              <a:rPr lang="ru-RU" sz="1400" dirty="0" smtClean="0">
                <a:solidFill>
                  <a:srgbClr val="7030A0"/>
                </a:solidFill>
                <a:latin typeface="Montserrat"/>
              </a:rPr>
              <a:t>быть </a:t>
            </a:r>
            <a:r>
              <a:rPr lang="ru-RU" sz="1400" dirty="0">
                <a:solidFill>
                  <a:srgbClr val="7030A0"/>
                </a:solidFill>
                <a:latin typeface="Montserrat"/>
              </a:rPr>
              <a:t>выбран </a:t>
            </a:r>
            <a:r>
              <a:rPr lang="ru-RU" sz="1400" dirty="0">
                <a:solidFill>
                  <a:srgbClr val="FF0000"/>
                </a:solidFill>
                <a:latin typeface="Montserrat"/>
              </a:rPr>
              <a:t>строго из выпадающих </a:t>
            </a:r>
            <a:r>
              <a:rPr lang="ru-RU" sz="1400" dirty="0" smtClean="0">
                <a:solidFill>
                  <a:srgbClr val="FF0000"/>
                </a:solidFill>
                <a:latin typeface="Montserrat"/>
              </a:rPr>
              <a:t>списков</a:t>
            </a:r>
            <a:endParaRPr lang="ru-RU" sz="1400" dirty="0">
              <a:solidFill>
                <a:srgbClr val="FF0000"/>
              </a:solidFill>
              <a:latin typeface="Montserra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39765" y="2489475"/>
            <a:ext cx="2750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7030A0"/>
                </a:solidFill>
                <a:latin typeface="Montserrat"/>
              </a:rPr>
              <a:t>Указываются</a:t>
            </a:r>
            <a:r>
              <a:rPr lang="en-US" sz="1600" dirty="0" smtClean="0">
                <a:solidFill>
                  <a:srgbClr val="7030A0"/>
                </a:solidFill>
                <a:latin typeface="Montserrat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Montserrat"/>
              </a:rPr>
              <a:t>паспортные данные</a:t>
            </a:r>
            <a:r>
              <a:rPr lang="en-US" sz="1600" dirty="0" smtClean="0">
                <a:solidFill>
                  <a:srgbClr val="7030A0"/>
                </a:solidFill>
                <a:latin typeface="Montserrat"/>
              </a:rPr>
              <a:t> </a:t>
            </a:r>
            <a:r>
              <a:rPr lang="ru-RU" sz="1600" dirty="0" smtClean="0">
                <a:solidFill>
                  <a:srgbClr val="7030A0"/>
                </a:solidFill>
                <a:latin typeface="Montserrat"/>
              </a:rPr>
              <a:t>служащего</a:t>
            </a:r>
            <a:endParaRPr lang="ru-RU" sz="1600" dirty="0">
              <a:solidFill>
                <a:srgbClr val="7030A0"/>
              </a:solidFill>
              <a:latin typeface="Montserra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43103" y="467329"/>
            <a:ext cx="34886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7030A0"/>
                </a:solidFill>
                <a:latin typeface="Montserrat"/>
              </a:rPr>
              <a:t>Необходимо выбрать в выпадающем списке </a:t>
            </a:r>
            <a:r>
              <a:rPr lang="ru-RU" sz="1400" dirty="0" smtClean="0">
                <a:solidFill>
                  <a:srgbClr val="FF0000"/>
                </a:solidFill>
                <a:latin typeface="Montserrat"/>
              </a:rPr>
              <a:t>«</a:t>
            </a:r>
            <a:r>
              <a:rPr lang="ru-RU" sz="1400" dirty="0">
                <a:solidFill>
                  <a:srgbClr val="FF0000"/>
                </a:solidFill>
                <a:latin typeface="Montserrat"/>
              </a:rPr>
              <a:t>Иное подразделение» </a:t>
            </a:r>
            <a:r>
              <a:rPr lang="ru-RU" sz="1400" dirty="0">
                <a:solidFill>
                  <a:srgbClr val="7030A0"/>
                </a:solidFill>
                <a:latin typeface="Montserrat"/>
              </a:rPr>
              <a:t>и вручную </a:t>
            </a:r>
            <a:r>
              <a:rPr lang="ru-RU" sz="1400" dirty="0" smtClean="0">
                <a:solidFill>
                  <a:srgbClr val="7030A0"/>
                </a:solidFill>
                <a:latin typeface="Montserrat"/>
              </a:rPr>
              <a:t>набрать</a:t>
            </a:r>
            <a:r>
              <a:rPr lang="en-US" sz="1400" dirty="0" smtClean="0">
                <a:solidFill>
                  <a:srgbClr val="7030A0"/>
                </a:solidFill>
                <a:latin typeface="Montserrat"/>
              </a:rPr>
              <a:t> </a:t>
            </a:r>
            <a:r>
              <a:rPr lang="ru-RU" sz="1400" dirty="0" smtClean="0">
                <a:solidFill>
                  <a:srgbClr val="7030A0"/>
                </a:solidFill>
                <a:latin typeface="Montserrat"/>
              </a:rPr>
              <a:t>кадровое подразделение органа власти</a:t>
            </a:r>
            <a:endParaRPr lang="ru-RU" sz="1400" dirty="0">
              <a:solidFill>
                <a:srgbClr val="7030A0"/>
              </a:solidFill>
              <a:latin typeface="Montserra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85" y="1145211"/>
            <a:ext cx="1819275" cy="552450"/>
          </a:xfrm>
          <a:prstGeom prst="rect">
            <a:avLst/>
          </a:prstGeom>
        </p:spPr>
      </p:pic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1727056" y="555750"/>
            <a:ext cx="5675230" cy="3775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Montserrat"/>
              </a:rPr>
              <a:t>В отношении государственного/муниципального служащего</a:t>
            </a:r>
            <a:endParaRPr lang="ru-RU" sz="1400" b="1" dirty="0">
              <a:solidFill>
                <a:srgbClr val="C00000"/>
              </a:solidFill>
              <a:latin typeface="Montserrat"/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66947" y="6365569"/>
            <a:ext cx="479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ru-RU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3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85" y="1701928"/>
            <a:ext cx="7919391" cy="4344666"/>
          </a:xfrm>
          <a:prstGeom prst="rect">
            <a:avLst/>
          </a:prstGeom>
        </p:spPr>
      </p:pic>
      <p:pic>
        <p:nvPicPr>
          <p:cNvPr id="2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211901" y="5663047"/>
            <a:ext cx="2349465" cy="1281526"/>
          </a:xfrm>
          <a:prstGeom prst="rect">
            <a:avLst/>
          </a:prstGeom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4"/>
          <a:srcRect l="42609" r="7706"/>
          <a:stretch/>
        </p:blipFill>
        <p:spPr bwMode="auto">
          <a:xfrm rot="8493735">
            <a:off x="-444523" y="-341756"/>
            <a:ext cx="2267194" cy="202880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 bwMode="auto">
          <a:xfrm>
            <a:off x="9072634" y="629450"/>
            <a:ext cx="2750456" cy="77938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>
            <a:stCxn id="21" idx="1"/>
          </p:cNvCxnSpPr>
          <p:nvPr/>
        </p:nvCxnSpPr>
        <p:spPr bwMode="auto">
          <a:xfrm flipH="1">
            <a:off x="4196443" y="1034687"/>
            <a:ext cx="4876191" cy="184109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 bwMode="auto">
          <a:xfrm>
            <a:off x="9089602" y="1986555"/>
            <a:ext cx="3026231" cy="240428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 bwMode="auto">
          <a:xfrm flipH="1">
            <a:off x="3543300" y="3202480"/>
            <a:ext cx="5529334" cy="34054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138284" y="2077120"/>
            <a:ext cx="29288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7030A0"/>
                </a:solidFill>
                <a:latin typeface="Montserrat"/>
              </a:rPr>
              <a:t>В случае отсутствия работы проставляется </a:t>
            </a:r>
            <a:r>
              <a:rPr lang="ru-RU" sz="1400" dirty="0" smtClean="0">
                <a:solidFill>
                  <a:srgbClr val="FF0000"/>
                </a:solidFill>
                <a:latin typeface="Montserrat"/>
              </a:rPr>
              <a:t>«</a:t>
            </a:r>
            <a:r>
              <a:rPr lang="ru-RU" sz="1400" dirty="0">
                <a:solidFill>
                  <a:srgbClr val="FF0000"/>
                </a:solidFill>
                <a:latin typeface="Montserrat"/>
              </a:rPr>
              <a:t>Род занятий</a:t>
            </a:r>
            <a:r>
              <a:rPr lang="ru-RU" sz="1400" dirty="0" smtClean="0">
                <a:solidFill>
                  <a:srgbClr val="FF0000"/>
                </a:solidFill>
                <a:latin typeface="Montserrat"/>
              </a:rPr>
              <a:t>»</a:t>
            </a:r>
            <a:r>
              <a:rPr lang="ru-RU" sz="1400" dirty="0" smtClean="0">
                <a:solidFill>
                  <a:srgbClr val="7030A0"/>
                </a:solidFill>
                <a:latin typeface="Montserrat"/>
              </a:rPr>
              <a:t> и </a:t>
            </a:r>
            <a:r>
              <a:rPr lang="ru-RU" sz="1400" dirty="0">
                <a:solidFill>
                  <a:srgbClr val="7030A0"/>
                </a:solidFill>
                <a:latin typeface="Montserrat"/>
              </a:rPr>
              <a:t>указывается </a:t>
            </a:r>
            <a:r>
              <a:rPr lang="ru-RU" sz="1400" dirty="0">
                <a:solidFill>
                  <a:srgbClr val="FF0000"/>
                </a:solidFill>
                <a:latin typeface="Montserrat"/>
              </a:rPr>
              <a:t>«</a:t>
            </a:r>
            <a:r>
              <a:rPr lang="ru-RU" sz="1400" dirty="0" smtClean="0">
                <a:solidFill>
                  <a:srgbClr val="FF0000"/>
                </a:solidFill>
                <a:latin typeface="Montserrat"/>
              </a:rPr>
              <a:t>временно неработающая(</a:t>
            </a:r>
            <a:r>
              <a:rPr lang="ru-RU" sz="1400" dirty="0" err="1" smtClean="0">
                <a:solidFill>
                  <a:srgbClr val="FF0000"/>
                </a:solidFill>
                <a:latin typeface="Montserrat"/>
              </a:rPr>
              <a:t>ий</a:t>
            </a:r>
            <a:r>
              <a:rPr lang="ru-RU" sz="1400" dirty="0">
                <a:solidFill>
                  <a:srgbClr val="FF0000"/>
                </a:solidFill>
                <a:latin typeface="Montserrat"/>
              </a:rPr>
              <a:t>)»</a:t>
            </a:r>
            <a:r>
              <a:rPr lang="ru-RU" sz="1400" dirty="0">
                <a:solidFill>
                  <a:srgbClr val="7030A0"/>
                </a:solidFill>
                <a:latin typeface="Montserrat"/>
              </a:rPr>
              <a:t>.</a:t>
            </a:r>
          </a:p>
          <a:p>
            <a:pPr algn="just"/>
            <a:endParaRPr lang="ru-RU" sz="1400" dirty="0" smtClean="0">
              <a:solidFill>
                <a:srgbClr val="7030A0"/>
              </a:solidFill>
              <a:latin typeface="Montserrat"/>
            </a:endParaRPr>
          </a:p>
          <a:p>
            <a:pPr algn="just"/>
            <a:r>
              <a:rPr lang="ru-RU" sz="1400" dirty="0" smtClean="0">
                <a:solidFill>
                  <a:srgbClr val="7030A0"/>
                </a:solidFill>
                <a:latin typeface="Montserrat"/>
              </a:rPr>
              <a:t>В </a:t>
            </a:r>
            <a:r>
              <a:rPr lang="ru-RU" sz="1400" dirty="0">
                <a:solidFill>
                  <a:srgbClr val="7030A0"/>
                </a:solidFill>
                <a:latin typeface="Montserrat"/>
              </a:rPr>
              <a:t>случае наличия работы указывается </a:t>
            </a:r>
            <a:r>
              <a:rPr lang="ru-RU" sz="1400" dirty="0">
                <a:solidFill>
                  <a:srgbClr val="FF0000"/>
                </a:solidFill>
                <a:latin typeface="Montserrat"/>
              </a:rPr>
              <a:t>отдельно </a:t>
            </a:r>
            <a:r>
              <a:rPr lang="ru-RU" sz="1400" dirty="0" smtClean="0">
                <a:solidFill>
                  <a:srgbClr val="FF0000"/>
                </a:solidFill>
                <a:latin typeface="Montserrat"/>
              </a:rPr>
              <a:t>организация, отдельно </a:t>
            </a:r>
            <a:r>
              <a:rPr lang="ru-RU" sz="1400" dirty="0">
                <a:solidFill>
                  <a:srgbClr val="FF0000"/>
                </a:solidFill>
                <a:latin typeface="Montserrat"/>
              </a:rPr>
              <a:t>должность</a:t>
            </a:r>
            <a:r>
              <a:rPr lang="ru-RU" sz="1400" dirty="0">
                <a:solidFill>
                  <a:srgbClr val="7030A0"/>
                </a:solidFill>
                <a:latin typeface="Montserrat"/>
              </a:rPr>
              <a:t> с указанием подразделения.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72634" y="619188"/>
            <a:ext cx="2750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7030A0"/>
                </a:solidFill>
                <a:latin typeface="Montserrat"/>
              </a:rPr>
              <a:t>Указываются</a:t>
            </a:r>
            <a:r>
              <a:rPr lang="en-US" sz="1600" dirty="0" smtClean="0">
                <a:solidFill>
                  <a:srgbClr val="7030A0"/>
                </a:solidFill>
                <a:latin typeface="Montserrat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Montserrat"/>
              </a:rPr>
              <a:t>паспортные данные</a:t>
            </a:r>
            <a:r>
              <a:rPr lang="en-US" sz="1600" dirty="0" smtClean="0">
                <a:solidFill>
                  <a:srgbClr val="7030A0"/>
                </a:solidFill>
                <a:latin typeface="Montserrat"/>
              </a:rPr>
              <a:t> </a:t>
            </a:r>
            <a:r>
              <a:rPr lang="ru-RU" sz="1600" dirty="0" smtClean="0">
                <a:solidFill>
                  <a:srgbClr val="7030A0"/>
                </a:solidFill>
                <a:latin typeface="Montserrat"/>
              </a:rPr>
              <a:t>супруги(а) служащего</a:t>
            </a:r>
            <a:endParaRPr lang="ru-RU" sz="1600" dirty="0">
              <a:solidFill>
                <a:srgbClr val="7030A0"/>
              </a:solidFill>
              <a:latin typeface="Mont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833" y="4815226"/>
            <a:ext cx="3091768" cy="821372"/>
          </a:xfrm>
          <a:prstGeom prst="rect">
            <a:avLst/>
          </a:prstGeom>
        </p:spPr>
      </p:pic>
      <p:cxnSp>
        <p:nvCxnSpPr>
          <p:cNvPr id="25" name="Прямая со стрелкой 24"/>
          <p:cNvCxnSpPr/>
          <p:nvPr/>
        </p:nvCxnSpPr>
        <p:spPr bwMode="auto">
          <a:xfrm flipH="1">
            <a:off x="10776857" y="4412744"/>
            <a:ext cx="1189" cy="36113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10" y="1173960"/>
            <a:ext cx="1819275" cy="552450"/>
          </a:xfrm>
          <a:prstGeom prst="rect">
            <a:avLst/>
          </a:prstGeom>
        </p:spPr>
      </p:pic>
      <p:sp>
        <p:nvSpPr>
          <p:cNvPr id="28" name="Заголовок 1"/>
          <p:cNvSpPr txBox="1">
            <a:spLocks/>
          </p:cNvSpPr>
          <p:nvPr/>
        </p:nvSpPr>
        <p:spPr bwMode="auto">
          <a:xfrm>
            <a:off x="1758347" y="646726"/>
            <a:ext cx="6735934" cy="36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Montserrat"/>
              </a:rPr>
              <a:t>В отношении супруги (а) </a:t>
            </a:r>
            <a:r>
              <a:rPr lang="ru-RU" sz="1400" b="1" dirty="0">
                <a:solidFill>
                  <a:srgbClr val="C00000"/>
                </a:solidFill>
                <a:latin typeface="Montserrat"/>
              </a:rPr>
              <a:t>государственного/муниципального служащего</a:t>
            </a: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66947" y="6365569"/>
            <a:ext cx="479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lang="ru-RU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50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211901" y="5663047"/>
            <a:ext cx="2349465" cy="1281526"/>
          </a:xfrm>
          <a:prstGeom prst="rect">
            <a:avLst/>
          </a:prstGeom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3"/>
          <a:srcRect l="42609" r="7706"/>
          <a:stretch/>
        </p:blipFill>
        <p:spPr bwMode="auto">
          <a:xfrm rot="8493735">
            <a:off x="-444523" y="-341756"/>
            <a:ext cx="2267194" cy="202880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 bwMode="auto">
          <a:xfrm>
            <a:off x="9072634" y="1418985"/>
            <a:ext cx="3043199" cy="377350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9129800" y="1490234"/>
            <a:ext cx="29288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7030A0"/>
                </a:solidFill>
                <a:latin typeface="Montserrat"/>
              </a:rPr>
              <a:t>При заполнении справки на лицом, только выполняющим работы и (или) оказывающим услуги на основании договоров гражданско-правового характера (</a:t>
            </a:r>
            <a:r>
              <a:rPr lang="ru-RU" sz="1600" dirty="0" err="1" smtClean="0">
                <a:solidFill>
                  <a:srgbClr val="7030A0"/>
                </a:solidFill>
                <a:latin typeface="Montserrat"/>
              </a:rPr>
              <a:t>самозанятые</a:t>
            </a:r>
            <a:r>
              <a:rPr lang="ru-RU" sz="1600" dirty="0" smtClean="0">
                <a:solidFill>
                  <a:srgbClr val="7030A0"/>
                </a:solidFill>
                <a:latin typeface="Montserrat"/>
              </a:rPr>
              <a:t> граждане, работающие без трудовой книжки), </a:t>
            </a:r>
            <a:r>
              <a:rPr lang="ru-RU" sz="1600" dirty="0" smtClean="0">
                <a:solidFill>
                  <a:srgbClr val="FF0000"/>
                </a:solidFill>
                <a:latin typeface="Montserrat"/>
              </a:rPr>
              <a:t>рекомендуется указать «выполнение работ (оказание услуг) в  сфере (указывается наименование соответствующей сфера)»</a:t>
            </a:r>
            <a:r>
              <a:rPr lang="ru-RU" sz="1600" dirty="0" smtClean="0">
                <a:solidFill>
                  <a:srgbClr val="7030A0"/>
                </a:solidFill>
                <a:latin typeface="Montserrat"/>
              </a:rPr>
              <a:t>.</a:t>
            </a:r>
            <a:endParaRPr lang="ru-RU" sz="1600" dirty="0">
              <a:solidFill>
                <a:srgbClr val="7030A0"/>
              </a:solidFill>
              <a:latin typeface="Montserra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2" y="2749182"/>
            <a:ext cx="8280650" cy="2847004"/>
          </a:xfrm>
          <a:prstGeom prst="rect">
            <a:avLst/>
          </a:prstGeom>
        </p:spPr>
      </p:pic>
      <p:cxnSp>
        <p:nvCxnSpPr>
          <p:cNvPr id="15" name="Прямая со стрелкой 14"/>
          <p:cNvCxnSpPr/>
          <p:nvPr/>
        </p:nvCxnSpPr>
        <p:spPr bwMode="auto">
          <a:xfrm flipH="1">
            <a:off x="3069771" y="3202480"/>
            <a:ext cx="6002864" cy="132053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2" y="2233977"/>
            <a:ext cx="1819275" cy="55245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758347" y="646726"/>
            <a:ext cx="6735934" cy="36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Montserrat"/>
              </a:rPr>
              <a:t>В отношении супруги (а) </a:t>
            </a:r>
            <a:r>
              <a:rPr lang="ru-RU" sz="1400" b="1" dirty="0">
                <a:solidFill>
                  <a:srgbClr val="C00000"/>
                </a:solidFill>
                <a:latin typeface="Montserrat"/>
              </a:rPr>
              <a:t>государственного/муниципального служащего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66948" y="6365569"/>
            <a:ext cx="479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endParaRPr lang="ru-RU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37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 bwMode="auto">
          <a:xfrm>
            <a:off x="8958300" y="687806"/>
            <a:ext cx="3043199" cy="136984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211901" y="5663047"/>
            <a:ext cx="2349465" cy="1281526"/>
          </a:xfrm>
          <a:prstGeom prst="rect">
            <a:avLst/>
          </a:prstGeom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3"/>
          <a:srcRect l="42609" r="7706"/>
          <a:stretch/>
        </p:blipFill>
        <p:spPr bwMode="auto">
          <a:xfrm rot="8493735">
            <a:off x="-444523" y="-341756"/>
            <a:ext cx="2267194" cy="202880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 bwMode="auto">
          <a:xfrm>
            <a:off x="9072633" y="3415577"/>
            <a:ext cx="3043199" cy="211690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9129799" y="3470377"/>
            <a:ext cx="29288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7030A0"/>
                </a:solidFill>
                <a:latin typeface="Montserrat"/>
              </a:rPr>
              <a:t>Указывается </a:t>
            </a:r>
            <a:r>
              <a:rPr lang="ru-RU" sz="1600" dirty="0">
                <a:solidFill>
                  <a:srgbClr val="FF0000"/>
                </a:solidFill>
                <a:latin typeface="Montserrat"/>
              </a:rPr>
              <a:t>род занятий и место получения образования </a:t>
            </a:r>
            <a:r>
              <a:rPr lang="ru-RU" sz="1600" dirty="0">
                <a:solidFill>
                  <a:srgbClr val="7030A0"/>
                </a:solidFill>
                <a:latin typeface="Montserrat"/>
              </a:rPr>
              <a:t>или же </a:t>
            </a:r>
            <a:r>
              <a:rPr lang="ru-RU" sz="1600" dirty="0">
                <a:solidFill>
                  <a:srgbClr val="FF0000"/>
                </a:solidFill>
                <a:latin typeface="Montserrat"/>
              </a:rPr>
              <a:t>«находится на домашнем воспитании» </a:t>
            </a:r>
            <a:r>
              <a:rPr lang="ru-RU" sz="1600" dirty="0">
                <a:solidFill>
                  <a:srgbClr val="7030A0"/>
                </a:solidFill>
                <a:latin typeface="Montserrat"/>
              </a:rPr>
              <a:t>(в случае если ребенок еще не ходит в детский сад или же обучается </a:t>
            </a:r>
            <a:r>
              <a:rPr lang="ru-RU" sz="1600" dirty="0" err="1" smtClean="0">
                <a:solidFill>
                  <a:srgbClr val="7030A0"/>
                </a:solidFill>
                <a:latin typeface="Montserrat"/>
              </a:rPr>
              <a:t>надомно</a:t>
            </a:r>
            <a:r>
              <a:rPr lang="ru-RU" sz="1600" dirty="0" smtClean="0">
                <a:solidFill>
                  <a:srgbClr val="7030A0"/>
                </a:solidFill>
                <a:latin typeface="Montserrat"/>
              </a:rPr>
              <a:t>).</a:t>
            </a:r>
            <a:endParaRPr lang="ru-RU" sz="1600" dirty="0">
              <a:solidFill>
                <a:srgbClr val="7030A0"/>
              </a:solidFill>
              <a:latin typeface="Montserra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2" y="1917966"/>
            <a:ext cx="8278585" cy="3614514"/>
          </a:xfrm>
          <a:prstGeom prst="rect">
            <a:avLst/>
          </a:prstGeom>
        </p:spPr>
      </p:pic>
      <p:cxnSp>
        <p:nvCxnSpPr>
          <p:cNvPr id="15" name="Прямая со стрелкой 14"/>
          <p:cNvCxnSpPr>
            <a:stCxn id="14" idx="1"/>
          </p:cNvCxnSpPr>
          <p:nvPr/>
        </p:nvCxnSpPr>
        <p:spPr bwMode="auto">
          <a:xfrm flipH="1" flipV="1">
            <a:off x="3298371" y="4310743"/>
            <a:ext cx="5774262" cy="16328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 bwMode="auto">
          <a:xfrm>
            <a:off x="9015466" y="734208"/>
            <a:ext cx="2928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7030A0"/>
                </a:solidFill>
                <a:latin typeface="Montserrat"/>
              </a:rPr>
              <a:t>Указываются данные </a:t>
            </a:r>
            <a:r>
              <a:rPr lang="ru-RU" sz="1600" dirty="0">
                <a:solidFill>
                  <a:srgbClr val="FF0000"/>
                </a:solidFill>
                <a:latin typeface="Montserrat"/>
              </a:rPr>
              <a:t>свидетельства о рождении (до 14 лет</a:t>
            </a:r>
            <a:r>
              <a:rPr lang="ru-RU" sz="1600" dirty="0" smtClean="0">
                <a:solidFill>
                  <a:srgbClr val="FF0000"/>
                </a:solidFill>
                <a:latin typeface="Montserrat"/>
              </a:rPr>
              <a:t>) </a:t>
            </a:r>
            <a:r>
              <a:rPr lang="ru-RU" sz="1600" dirty="0" smtClean="0">
                <a:solidFill>
                  <a:srgbClr val="7030A0"/>
                </a:solidFill>
                <a:latin typeface="Montserrat"/>
              </a:rPr>
              <a:t>или </a:t>
            </a:r>
            <a:r>
              <a:rPr lang="ru-RU" sz="1600" dirty="0">
                <a:solidFill>
                  <a:srgbClr val="FF0000"/>
                </a:solidFill>
                <a:latin typeface="Montserrat"/>
              </a:rPr>
              <a:t>паспортные данные если ребенку от 14 до 18 лет</a:t>
            </a:r>
            <a:r>
              <a:rPr lang="ru-RU" sz="1600" dirty="0">
                <a:solidFill>
                  <a:srgbClr val="7030A0"/>
                </a:solidFill>
                <a:latin typeface="Montserrat"/>
              </a:rPr>
              <a:t>.</a:t>
            </a:r>
          </a:p>
        </p:txBody>
      </p:sp>
      <p:cxnSp>
        <p:nvCxnSpPr>
          <p:cNvPr id="18" name="Прямая со стрелкой 17"/>
          <p:cNvCxnSpPr/>
          <p:nvPr/>
        </p:nvCxnSpPr>
        <p:spPr bwMode="auto">
          <a:xfrm flipH="1">
            <a:off x="3003080" y="1303770"/>
            <a:ext cx="5955219" cy="242145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2" y="1365516"/>
            <a:ext cx="1819275" cy="552450"/>
          </a:xfrm>
          <a:prstGeom prst="rect">
            <a:avLst/>
          </a:prstGeom>
        </p:spPr>
      </p:pic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1415391" y="572197"/>
            <a:ext cx="7485742" cy="691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Montserrat"/>
              </a:rPr>
              <a:t>В отношении несовершеннолетнего ребенка государственного/муниципального </a:t>
            </a:r>
            <a:r>
              <a:rPr lang="ru-RU" sz="1200" b="1" dirty="0">
                <a:solidFill>
                  <a:srgbClr val="C00000"/>
                </a:solidFill>
                <a:latin typeface="Montserrat"/>
              </a:rPr>
              <a:t>служащего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66947" y="6365569"/>
            <a:ext cx="479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endParaRPr lang="ru-RU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79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53479881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349821" y="2951018"/>
            <a:ext cx="9667009" cy="89747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7030A0"/>
                </a:solidFill>
                <a:latin typeface="Montserrat"/>
              </a:rPr>
              <a:t>Заполнение раздела 1</a:t>
            </a:r>
            <a:br>
              <a:rPr lang="ru-RU" b="1" dirty="0" smtClean="0">
                <a:solidFill>
                  <a:srgbClr val="7030A0"/>
                </a:solidFill>
                <a:latin typeface="Montserrat"/>
              </a:rPr>
            </a:br>
            <a:r>
              <a:rPr lang="ru-RU" b="1" dirty="0" smtClean="0">
                <a:solidFill>
                  <a:srgbClr val="7030A0"/>
                </a:solidFill>
                <a:latin typeface="Montserrat"/>
              </a:rPr>
              <a:t>«Сведения о доходах»</a:t>
            </a:r>
            <a:endParaRPr lang="ru-RU" b="1" dirty="0">
              <a:solidFill>
                <a:srgbClr val="7030A0"/>
              </a:solidFill>
              <a:latin typeface="Montserrat"/>
            </a:endParaRPr>
          </a:p>
        </p:txBody>
      </p:sp>
      <p:pic>
        <p:nvPicPr>
          <p:cNvPr id="6" name="Рисунок 6"/>
          <p:cNvPicPr>
            <a:picLocks noChangeAspect="1"/>
          </p:cNvPicPr>
          <p:nvPr/>
        </p:nvPicPr>
        <p:blipFill>
          <a:blip r:embed="rId2"/>
          <a:srcRect l="42609" r="7706"/>
          <a:stretch/>
        </p:blipFill>
        <p:spPr bwMode="auto">
          <a:xfrm rot="8493735">
            <a:off x="-444523" y="-341756"/>
            <a:ext cx="2267194" cy="2028802"/>
          </a:xfrm>
          <a:prstGeom prst="rect">
            <a:avLst/>
          </a:prstGeom>
        </p:spPr>
      </p:pic>
      <p:pic>
        <p:nvPicPr>
          <p:cNvPr id="7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064589" y="5652656"/>
            <a:ext cx="2349465" cy="1281526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 bwMode="auto">
          <a:xfrm>
            <a:off x="2207620" y="3949094"/>
            <a:ext cx="80741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44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 bwMode="auto">
          <a:xfrm>
            <a:off x="8783717" y="326090"/>
            <a:ext cx="3043199" cy="166038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211901" y="5663047"/>
            <a:ext cx="2349465" cy="1281526"/>
          </a:xfrm>
          <a:prstGeom prst="rect">
            <a:avLst/>
          </a:prstGeom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3"/>
          <a:srcRect l="42609" r="7706"/>
          <a:stretch/>
        </p:blipFill>
        <p:spPr bwMode="auto">
          <a:xfrm rot="8493735">
            <a:off x="-444523" y="-341756"/>
            <a:ext cx="2267194" cy="202880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 bwMode="auto">
          <a:xfrm>
            <a:off x="9072633" y="2726871"/>
            <a:ext cx="3043199" cy="29361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9129799" y="2852402"/>
            <a:ext cx="29288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7030A0"/>
                </a:solidFill>
                <a:latin typeface="Montserrat"/>
              </a:rPr>
              <a:t>Обратите внимание, что указанию подлежат абсолютно </a:t>
            </a:r>
            <a:r>
              <a:rPr lang="ru-RU" sz="1600" dirty="0">
                <a:solidFill>
                  <a:srgbClr val="FF0000"/>
                </a:solidFill>
                <a:latin typeface="Montserrat"/>
              </a:rPr>
              <a:t>все доходы, полученные в течение отчетного года</a:t>
            </a:r>
            <a:r>
              <a:rPr lang="ru-RU" sz="1600" dirty="0">
                <a:solidFill>
                  <a:srgbClr val="7030A0"/>
                </a:solidFill>
                <a:latin typeface="Montserrat"/>
              </a:rPr>
              <a:t>. </a:t>
            </a:r>
            <a:endParaRPr lang="ru-RU" sz="1600" dirty="0" smtClean="0">
              <a:solidFill>
                <a:srgbClr val="7030A0"/>
              </a:solidFill>
              <a:latin typeface="Montserrat"/>
            </a:endParaRPr>
          </a:p>
          <a:p>
            <a:pPr algn="just"/>
            <a:endParaRPr lang="ru-RU" sz="1600" dirty="0">
              <a:solidFill>
                <a:srgbClr val="7030A0"/>
              </a:solidFill>
              <a:latin typeface="Montserrat"/>
            </a:endParaRPr>
          </a:p>
          <a:p>
            <a:pPr algn="just"/>
            <a:r>
              <a:rPr lang="ru-RU" sz="1600" dirty="0" smtClean="0">
                <a:solidFill>
                  <a:srgbClr val="7030A0"/>
                </a:solidFill>
                <a:latin typeface="Montserrat"/>
              </a:rPr>
              <a:t>В </a:t>
            </a:r>
            <a:r>
              <a:rPr lang="ru-RU" sz="1600" dirty="0">
                <a:solidFill>
                  <a:srgbClr val="7030A0"/>
                </a:solidFill>
                <a:latin typeface="Montserrat"/>
              </a:rPr>
              <a:t>том числе, от выигрыша в лотерею, пособие по уходу за ребенком, доход по инвестиционным портфелям и др.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8898050" y="331361"/>
            <a:ext cx="2928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7030A0"/>
                </a:solidFill>
                <a:latin typeface="Montserrat"/>
              </a:rPr>
              <a:t>Указанию подлежит </a:t>
            </a:r>
            <a:r>
              <a:rPr lang="ru-RU" sz="1600" dirty="0">
                <a:solidFill>
                  <a:srgbClr val="FF0000"/>
                </a:solidFill>
                <a:latin typeface="Montserrat"/>
              </a:rPr>
              <a:t>общая сумма дохода,</a:t>
            </a:r>
          </a:p>
          <a:p>
            <a:pPr algn="just"/>
            <a:r>
              <a:rPr lang="ru-RU" sz="1600" dirty="0">
                <a:solidFill>
                  <a:srgbClr val="FF0000"/>
                </a:solidFill>
                <a:latin typeface="Montserrat"/>
              </a:rPr>
              <a:t>содержащаяся в справке по форме 6-НДФЛ</a:t>
            </a:r>
            <a:r>
              <a:rPr lang="ru-RU" sz="1600" dirty="0">
                <a:solidFill>
                  <a:srgbClr val="7030A0"/>
                </a:solidFill>
                <a:latin typeface="Montserrat"/>
              </a:rPr>
              <a:t>,</a:t>
            </a:r>
          </a:p>
          <a:p>
            <a:pPr algn="just"/>
            <a:r>
              <a:rPr lang="ru-RU" sz="1600" dirty="0">
                <a:solidFill>
                  <a:srgbClr val="7030A0"/>
                </a:solidFill>
                <a:latin typeface="Montserrat"/>
              </a:rPr>
              <a:t>выдаваемой по месту службы (работы)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2" y="1747157"/>
            <a:ext cx="6958234" cy="4210777"/>
          </a:xfrm>
          <a:prstGeom prst="rect">
            <a:avLst/>
          </a:prstGeom>
        </p:spPr>
      </p:pic>
      <p:cxnSp>
        <p:nvCxnSpPr>
          <p:cNvPr id="18" name="Прямая со стрелкой 17"/>
          <p:cNvCxnSpPr/>
          <p:nvPr/>
        </p:nvCxnSpPr>
        <p:spPr bwMode="auto">
          <a:xfrm flipH="1">
            <a:off x="6760030" y="1425772"/>
            <a:ext cx="2023687" cy="118679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 bwMode="auto">
          <a:xfrm flipH="1">
            <a:off x="7233557" y="1425772"/>
            <a:ext cx="1550160" cy="153310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 bwMode="auto">
          <a:xfrm flipH="1">
            <a:off x="7233557" y="3624357"/>
            <a:ext cx="1810493" cy="117624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2207620" y="326090"/>
            <a:ext cx="6172823" cy="691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Montserrat"/>
              </a:rPr>
              <a:t>Заполнение Раздела 1 «Сведения о доходах»</a:t>
            </a:r>
            <a:endParaRPr lang="ru-RU" sz="2000" b="1" dirty="0">
              <a:solidFill>
                <a:srgbClr val="C00000"/>
              </a:solidFill>
              <a:latin typeface="Montserrat"/>
            </a:endParaRPr>
          </a:p>
        </p:txBody>
      </p:sp>
      <p:cxnSp>
        <p:nvCxnSpPr>
          <p:cNvPr id="21" name="Прямая со стрелкой 20"/>
          <p:cNvCxnSpPr/>
          <p:nvPr/>
        </p:nvCxnSpPr>
        <p:spPr bwMode="auto">
          <a:xfrm flipH="1">
            <a:off x="7176390" y="3643265"/>
            <a:ext cx="1867660" cy="147872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 bwMode="auto">
          <a:xfrm flipH="1">
            <a:off x="7233558" y="3624357"/>
            <a:ext cx="1867658" cy="176436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 bwMode="auto">
          <a:xfrm>
            <a:off x="66947" y="6365569"/>
            <a:ext cx="479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</a:t>
            </a:r>
            <a:endParaRPr lang="ru-RU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17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 bwMode="auto">
          <a:xfrm>
            <a:off x="8637813" y="294369"/>
            <a:ext cx="3189103" cy="217640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211901" y="5663047"/>
            <a:ext cx="2349465" cy="1281526"/>
          </a:xfrm>
          <a:prstGeom prst="rect">
            <a:avLst/>
          </a:prstGeom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3"/>
          <a:srcRect l="42609" r="7706"/>
          <a:stretch/>
        </p:blipFill>
        <p:spPr bwMode="auto">
          <a:xfrm rot="8493735">
            <a:off x="-444523" y="-341756"/>
            <a:ext cx="2267194" cy="202880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 bwMode="auto">
          <a:xfrm>
            <a:off x="7992819" y="2852402"/>
            <a:ext cx="4065846" cy="268007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8111209" y="2915167"/>
            <a:ext cx="38290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err="1" smtClean="0">
                <a:solidFill>
                  <a:srgbClr val="7030A0"/>
                </a:solidFill>
                <a:latin typeface="Montserrat"/>
              </a:rPr>
              <a:t>Самозанятый</a:t>
            </a:r>
            <a:r>
              <a:rPr lang="ru-RU" sz="1600" dirty="0" smtClean="0">
                <a:solidFill>
                  <a:srgbClr val="7030A0"/>
                </a:solidFill>
                <a:latin typeface="Montserrat"/>
              </a:rPr>
              <a:t> может </a:t>
            </a:r>
            <a:r>
              <a:rPr lang="ru-RU" sz="1600" dirty="0">
                <a:solidFill>
                  <a:srgbClr val="7030A0"/>
                </a:solidFill>
                <a:latin typeface="Montserrat"/>
              </a:rPr>
              <a:t>получить справку о доходах за любой период деятельности. Она формируется в приложении </a:t>
            </a:r>
            <a:r>
              <a:rPr lang="ru-RU" sz="1600" dirty="0">
                <a:solidFill>
                  <a:srgbClr val="FF0000"/>
                </a:solidFill>
                <a:latin typeface="Montserrat"/>
              </a:rPr>
              <a:t>«Мой налог» или личном кабинете налогоплательщика</a:t>
            </a:r>
            <a:r>
              <a:rPr lang="ru-RU" sz="1600" dirty="0">
                <a:solidFill>
                  <a:srgbClr val="7030A0"/>
                </a:solidFill>
                <a:latin typeface="Montserrat"/>
              </a:rPr>
              <a:t> в режиме онлайн </a:t>
            </a:r>
            <a:r>
              <a:rPr lang="ru-RU" sz="1600" dirty="0" smtClean="0">
                <a:solidFill>
                  <a:srgbClr val="7030A0"/>
                </a:solidFill>
                <a:latin typeface="Montserrat"/>
              </a:rPr>
              <a:t>— </a:t>
            </a:r>
            <a:r>
              <a:rPr lang="ru-RU" sz="1600" dirty="0" smtClean="0">
                <a:solidFill>
                  <a:srgbClr val="FF0000"/>
                </a:solidFill>
                <a:latin typeface="Montserrat"/>
              </a:rPr>
              <a:t>в </a:t>
            </a:r>
            <a:r>
              <a:rPr lang="ru-RU" sz="1600" dirty="0">
                <a:solidFill>
                  <a:srgbClr val="FF0000"/>
                </a:solidFill>
                <a:latin typeface="Montserrat"/>
              </a:rPr>
              <a:t>разделе «Прочее</a:t>
            </a:r>
            <a:r>
              <a:rPr lang="ru-RU" sz="1600" dirty="0" smtClean="0">
                <a:solidFill>
                  <a:srgbClr val="FF0000"/>
                </a:solidFill>
                <a:latin typeface="Montserrat"/>
              </a:rPr>
              <a:t>»</a:t>
            </a:r>
            <a:r>
              <a:rPr lang="ru-RU" sz="1600" dirty="0" smtClean="0">
                <a:solidFill>
                  <a:srgbClr val="7030A0"/>
                </a:solidFill>
                <a:latin typeface="Montserrat"/>
              </a:rPr>
              <a:t>.</a:t>
            </a:r>
          </a:p>
          <a:p>
            <a:pPr algn="just"/>
            <a:endParaRPr lang="ru-RU" sz="1600" dirty="0">
              <a:solidFill>
                <a:srgbClr val="7030A0"/>
              </a:solidFill>
              <a:latin typeface="Montserrat"/>
            </a:endParaRPr>
          </a:p>
          <a:p>
            <a:pPr algn="just"/>
            <a:r>
              <a:rPr lang="ru-RU" sz="1600" dirty="0">
                <a:solidFill>
                  <a:srgbClr val="7030A0"/>
                </a:solidFill>
                <a:latin typeface="Montserrat"/>
              </a:rPr>
              <a:t>Справку можно скачать и распечатать или отправить на электронную почту.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8710764" y="351519"/>
            <a:ext cx="3043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7030A0"/>
                </a:solidFill>
                <a:latin typeface="Montserrat"/>
              </a:rPr>
              <a:t>В случае, если сведения предоставляются в отношении супруга(и) </a:t>
            </a:r>
            <a:r>
              <a:rPr lang="ru-RU" sz="1600" dirty="0" smtClean="0">
                <a:solidFill>
                  <a:srgbClr val="7030A0"/>
                </a:solidFill>
                <a:latin typeface="Montserrat"/>
              </a:rPr>
              <a:t>служащего</a:t>
            </a:r>
            <a:r>
              <a:rPr lang="ru-RU" sz="1600" dirty="0">
                <a:solidFill>
                  <a:srgbClr val="7030A0"/>
                </a:solidFill>
                <a:latin typeface="Montserrat"/>
              </a:rPr>
              <a:t>, являющегося </a:t>
            </a:r>
            <a:r>
              <a:rPr lang="ru-RU" sz="1600" dirty="0" err="1">
                <a:solidFill>
                  <a:srgbClr val="7030A0"/>
                </a:solidFill>
                <a:latin typeface="Montserrat"/>
              </a:rPr>
              <a:t>самозанятым</a:t>
            </a:r>
            <a:r>
              <a:rPr lang="ru-RU" sz="1600" dirty="0">
                <a:solidFill>
                  <a:srgbClr val="7030A0"/>
                </a:solidFill>
                <a:latin typeface="Montserrat"/>
              </a:rPr>
              <a:t>, то доход от данного вида занятий указывается в графе </a:t>
            </a:r>
            <a:r>
              <a:rPr lang="ru-RU" sz="1600" dirty="0">
                <a:solidFill>
                  <a:srgbClr val="FF0000"/>
                </a:solidFill>
                <a:latin typeface="Montserrat"/>
              </a:rPr>
              <a:t>«Иные доходы</a:t>
            </a:r>
            <a:r>
              <a:rPr lang="ru-RU" sz="1600" dirty="0" smtClean="0">
                <a:solidFill>
                  <a:srgbClr val="FF0000"/>
                </a:solidFill>
                <a:latin typeface="Montserrat"/>
              </a:rPr>
              <a:t>»</a:t>
            </a:r>
            <a:r>
              <a:rPr lang="ru-RU" sz="1600" dirty="0" smtClean="0">
                <a:solidFill>
                  <a:srgbClr val="7030A0"/>
                </a:solidFill>
                <a:latin typeface="Montserrat"/>
              </a:rPr>
              <a:t>.</a:t>
            </a:r>
            <a:endParaRPr lang="ru-RU" sz="1600" dirty="0">
              <a:solidFill>
                <a:srgbClr val="7030A0"/>
              </a:solidFill>
              <a:latin typeface="Montserra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22" y="1453243"/>
            <a:ext cx="6905872" cy="3692446"/>
          </a:xfrm>
          <a:prstGeom prst="rect">
            <a:avLst/>
          </a:prstGeom>
        </p:spPr>
      </p:pic>
      <p:cxnSp>
        <p:nvCxnSpPr>
          <p:cNvPr id="13" name="Прямая со стрелкой 12"/>
          <p:cNvCxnSpPr/>
          <p:nvPr/>
        </p:nvCxnSpPr>
        <p:spPr bwMode="auto">
          <a:xfrm flipH="1">
            <a:off x="5306786" y="1425772"/>
            <a:ext cx="3476932" cy="280332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2321953" y="114525"/>
            <a:ext cx="7308749" cy="691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Montserrat"/>
              </a:rPr>
              <a:t>Заполнение Раздела 1 «Сведения о доходах»</a:t>
            </a:r>
            <a:endParaRPr lang="ru-RU" sz="2000" b="1" dirty="0">
              <a:solidFill>
                <a:srgbClr val="C00000"/>
              </a:solidFill>
              <a:latin typeface="Montserrat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66947" y="6365569"/>
            <a:ext cx="479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</a:t>
            </a:r>
            <a:endParaRPr lang="ru-RU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13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53479881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349821" y="2951018"/>
            <a:ext cx="9667009" cy="89747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7030A0"/>
                </a:solidFill>
                <a:latin typeface="Montserrat"/>
              </a:rPr>
              <a:t>Заполнение раздела 2</a:t>
            </a:r>
            <a:br>
              <a:rPr lang="ru-RU" b="1" dirty="0" smtClean="0">
                <a:solidFill>
                  <a:srgbClr val="7030A0"/>
                </a:solidFill>
                <a:latin typeface="Montserrat"/>
              </a:rPr>
            </a:br>
            <a:r>
              <a:rPr lang="ru-RU" b="1" dirty="0" smtClean="0">
                <a:solidFill>
                  <a:srgbClr val="7030A0"/>
                </a:solidFill>
                <a:latin typeface="Montserrat"/>
              </a:rPr>
              <a:t>«Сведения о расходах»</a:t>
            </a:r>
            <a:endParaRPr lang="ru-RU" b="1" dirty="0">
              <a:solidFill>
                <a:srgbClr val="7030A0"/>
              </a:solidFill>
              <a:latin typeface="Montserrat"/>
            </a:endParaRPr>
          </a:p>
        </p:txBody>
      </p:sp>
      <p:pic>
        <p:nvPicPr>
          <p:cNvPr id="6" name="Рисунок 6"/>
          <p:cNvPicPr>
            <a:picLocks noChangeAspect="1"/>
          </p:cNvPicPr>
          <p:nvPr/>
        </p:nvPicPr>
        <p:blipFill>
          <a:blip r:embed="rId2"/>
          <a:srcRect l="42609" r="7706"/>
          <a:stretch/>
        </p:blipFill>
        <p:spPr bwMode="auto">
          <a:xfrm rot="8493735">
            <a:off x="-444523" y="-341756"/>
            <a:ext cx="2267194" cy="2028802"/>
          </a:xfrm>
          <a:prstGeom prst="rect">
            <a:avLst/>
          </a:prstGeom>
        </p:spPr>
      </p:pic>
      <p:pic>
        <p:nvPicPr>
          <p:cNvPr id="7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064589" y="5652656"/>
            <a:ext cx="2349465" cy="1281526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 bwMode="auto">
          <a:xfrm>
            <a:off x="2207620" y="3949094"/>
            <a:ext cx="80741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23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37" y="762722"/>
            <a:ext cx="6046447" cy="3201060"/>
          </a:xfrm>
          <a:prstGeom prst="rect">
            <a:avLst/>
          </a:prstGeom>
        </p:spPr>
      </p:pic>
      <p:pic>
        <p:nvPicPr>
          <p:cNvPr id="2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211901" y="5663047"/>
            <a:ext cx="2349465" cy="1281526"/>
          </a:xfrm>
          <a:prstGeom prst="rect">
            <a:avLst/>
          </a:prstGeom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4"/>
          <a:srcRect l="42609" r="7706"/>
          <a:stretch/>
        </p:blipFill>
        <p:spPr bwMode="auto">
          <a:xfrm rot="8493735">
            <a:off x="-444523" y="-341756"/>
            <a:ext cx="2267194" cy="202880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 bwMode="auto">
          <a:xfrm>
            <a:off x="857250" y="4382795"/>
            <a:ext cx="8992701" cy="21229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953050" y="4443616"/>
            <a:ext cx="88011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7030A0"/>
                </a:solidFill>
                <a:latin typeface="Montserrat"/>
              </a:rPr>
              <a:t>Данный раздел заполняется только в том случае, </a:t>
            </a:r>
            <a:r>
              <a:rPr lang="ru-RU" sz="1600" b="1" dirty="0">
                <a:solidFill>
                  <a:srgbClr val="FF0000"/>
                </a:solidFill>
                <a:latin typeface="Montserrat"/>
              </a:rPr>
              <a:t>если в отчетном 2023 году </a:t>
            </a:r>
            <a:r>
              <a:rPr lang="ru-RU" sz="1600" dirty="0">
                <a:solidFill>
                  <a:srgbClr val="7030A0"/>
                </a:solidFill>
                <a:latin typeface="Montserrat"/>
              </a:rPr>
              <a:t>служащим, его супругой (супругом) и несовершеннолетними детьми </a:t>
            </a:r>
            <a:r>
              <a:rPr lang="ru-RU" sz="1600" b="1" dirty="0">
                <a:solidFill>
                  <a:srgbClr val="FF0000"/>
                </a:solidFill>
                <a:latin typeface="Montserrat"/>
              </a:rPr>
              <a:t>совершена сделка или совершены сделки по приобретению</a:t>
            </a:r>
            <a:r>
              <a:rPr lang="ru-RU" sz="1600" dirty="0">
                <a:solidFill>
                  <a:srgbClr val="7030A0"/>
                </a:solidFill>
                <a:latin typeface="Montserrat"/>
              </a:rPr>
              <a:t> земельного участка, другого объекта недвижимости, транспортного средства, ценных бумаг (долей участия, паев в уставных (складочных) капиталах организаций), цифровых финансовых активов, цифровой валюты </a:t>
            </a:r>
            <a:r>
              <a:rPr lang="ru-RU" sz="1600" b="1" dirty="0">
                <a:solidFill>
                  <a:srgbClr val="FF0000"/>
                </a:solidFill>
                <a:latin typeface="Montserrat"/>
              </a:rPr>
              <a:t>и сумма такой сделки или общая сумма</a:t>
            </a:r>
            <a:r>
              <a:rPr lang="ru-RU" sz="1600" dirty="0">
                <a:solidFill>
                  <a:srgbClr val="FF0000"/>
                </a:solidFill>
                <a:latin typeface="Montserrat"/>
              </a:rPr>
              <a:t> </a:t>
            </a:r>
            <a:r>
              <a:rPr lang="ru-RU" sz="1600" dirty="0">
                <a:solidFill>
                  <a:srgbClr val="7030A0"/>
                </a:solidFill>
                <a:latin typeface="Montserrat"/>
              </a:rPr>
              <a:t>совершенных сделок </a:t>
            </a:r>
            <a:r>
              <a:rPr lang="ru-RU" sz="1600" b="1" dirty="0">
                <a:solidFill>
                  <a:srgbClr val="FF0000"/>
                </a:solidFill>
                <a:latin typeface="Montserrat"/>
              </a:rPr>
              <a:t>превышает общий доход данного лица и его супруги (супруга) за три последних года</a:t>
            </a:r>
            <a:r>
              <a:rPr lang="ru-RU" sz="1600" dirty="0">
                <a:solidFill>
                  <a:srgbClr val="7030A0"/>
                </a:solidFill>
                <a:latin typeface="Montserrat"/>
              </a:rPr>
              <a:t>, предшествующих отчетному периоду</a:t>
            </a:r>
            <a:r>
              <a:rPr lang="ru-RU" sz="1600" dirty="0" smtClean="0">
                <a:solidFill>
                  <a:srgbClr val="7030A0"/>
                </a:solidFill>
                <a:latin typeface="Montserrat"/>
              </a:rPr>
              <a:t>.</a:t>
            </a:r>
            <a:endParaRPr lang="ru-RU" sz="1600" dirty="0">
              <a:solidFill>
                <a:srgbClr val="7030A0"/>
              </a:solidFill>
              <a:latin typeface="Montserrat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115300" y="1192347"/>
            <a:ext cx="3867150" cy="200805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 bwMode="auto">
          <a:xfrm>
            <a:off x="8201025" y="1387096"/>
            <a:ext cx="3695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7030A0"/>
                </a:solidFill>
                <a:latin typeface="Montserrat"/>
              </a:rPr>
              <a:t>Если данных сделок не совершалось в отчетном периоде, то проставляется </a:t>
            </a:r>
            <a:r>
              <a:rPr lang="ru-RU" sz="1600" dirty="0" smtClean="0">
                <a:solidFill>
                  <a:srgbClr val="7030A0"/>
                </a:solidFill>
                <a:latin typeface="Montserrat"/>
              </a:rPr>
              <a:t>отметка </a:t>
            </a:r>
            <a:r>
              <a:rPr lang="ru-RU" sz="1600" dirty="0" smtClean="0">
                <a:solidFill>
                  <a:srgbClr val="FF0000"/>
                </a:solidFill>
                <a:latin typeface="Montserrat"/>
              </a:rPr>
              <a:t>«Правовые </a:t>
            </a:r>
            <a:r>
              <a:rPr lang="ru-RU" sz="1600" dirty="0">
                <a:solidFill>
                  <a:srgbClr val="FF0000"/>
                </a:solidFill>
                <a:latin typeface="Montserrat"/>
              </a:rPr>
              <a:t>основания для предоставления сведений о расходах отсутствуют»</a:t>
            </a:r>
            <a:r>
              <a:rPr lang="ru-RU" sz="1600" dirty="0">
                <a:solidFill>
                  <a:srgbClr val="7030A0"/>
                </a:solidFill>
                <a:latin typeface="Montserrat"/>
              </a:rPr>
              <a:t>.</a:t>
            </a:r>
          </a:p>
        </p:txBody>
      </p:sp>
      <p:cxnSp>
        <p:nvCxnSpPr>
          <p:cNvPr id="15" name="Прямая со стрелкой 14"/>
          <p:cNvCxnSpPr>
            <a:stCxn id="11" idx="1"/>
          </p:cNvCxnSpPr>
          <p:nvPr/>
        </p:nvCxnSpPr>
        <p:spPr bwMode="auto">
          <a:xfrm flipH="1" flipV="1">
            <a:off x="4972050" y="1192347"/>
            <a:ext cx="3143250" cy="100402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2207620" y="10429"/>
            <a:ext cx="7308749" cy="691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Montserrat"/>
              </a:rPr>
              <a:t>Заполнение Раздела 2 «Сведения о расходах»</a:t>
            </a:r>
            <a:endParaRPr lang="ru-RU" sz="2000" b="1" dirty="0">
              <a:solidFill>
                <a:srgbClr val="C00000"/>
              </a:solidFill>
              <a:latin typeface="Montserrat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66947" y="6365569"/>
            <a:ext cx="479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</a:t>
            </a:r>
            <a:endParaRPr lang="ru-RU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97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3181504" y="4755076"/>
            <a:ext cx="6053472" cy="179515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86735888" name="Рисунок 6"/>
          <p:cNvPicPr>
            <a:picLocks noChangeAspect="1"/>
          </p:cNvPicPr>
          <p:nvPr/>
        </p:nvPicPr>
        <p:blipFill>
          <a:blip r:embed="rId2"/>
          <a:srcRect l="42609" r="7706"/>
          <a:stretch/>
        </p:blipFill>
        <p:spPr bwMode="auto">
          <a:xfrm rot="8493735">
            <a:off x="-444523" y="-341756"/>
            <a:ext cx="2267194" cy="20288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3437" y="1215106"/>
            <a:ext cx="104758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6088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  <a:latin typeface="Montserrat"/>
                <a:cs typeface="Times New Roman" panose="02020603050405020304" pitchFamily="18" charset="0"/>
              </a:rPr>
              <a:t>Сведения сдаются в распечатанном виде (</a:t>
            </a:r>
            <a:r>
              <a:rPr lang="ru-RU" dirty="0" smtClean="0">
                <a:solidFill>
                  <a:srgbClr val="F25050"/>
                </a:solidFill>
                <a:latin typeface="Montserrat"/>
                <a:cs typeface="Times New Roman" panose="02020603050405020304" pitchFamily="18" charset="0"/>
              </a:rPr>
              <a:t>односторонней печатью 1 страница на 1 листе</a:t>
            </a:r>
            <a:r>
              <a:rPr lang="ru-RU" dirty="0" smtClean="0">
                <a:solidFill>
                  <a:srgbClr val="7030A0"/>
                </a:solidFill>
                <a:latin typeface="Montserrat"/>
                <a:cs typeface="Times New Roman" panose="02020603050405020304" pitchFamily="18" charset="0"/>
              </a:rPr>
              <a:t>).</a:t>
            </a:r>
          </a:p>
          <a:p>
            <a:pPr indent="446088" algn="just"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7030A0"/>
              </a:solidFill>
              <a:latin typeface="Montserrat"/>
              <a:cs typeface="Times New Roman" panose="02020603050405020304" pitchFamily="18" charset="0"/>
            </a:endParaRPr>
          </a:p>
          <a:p>
            <a:pPr indent="446088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  <a:latin typeface="Montserrat"/>
                <a:cs typeface="Times New Roman" panose="02020603050405020304" pitchFamily="18" charset="0"/>
              </a:rPr>
              <a:t>Сведения должны быть подготовлены в актуальной версии СПО «Справки БК» (</a:t>
            </a:r>
            <a:r>
              <a:rPr lang="ru-RU" dirty="0" smtClean="0">
                <a:solidFill>
                  <a:srgbClr val="F25050"/>
                </a:solidFill>
                <a:latin typeface="Montserrat"/>
                <a:cs typeface="Times New Roman" panose="02020603050405020304" pitchFamily="18" charset="0"/>
              </a:rPr>
              <a:t>актуальная версия на </a:t>
            </a:r>
            <a:r>
              <a:rPr lang="ru-RU" dirty="0">
                <a:solidFill>
                  <a:srgbClr val="F25050"/>
                </a:solidFill>
                <a:latin typeface="Montserrat"/>
                <a:cs typeface="Times New Roman" panose="02020603050405020304" pitchFamily="18" charset="0"/>
              </a:rPr>
              <a:t>31.01.2024 </a:t>
            </a:r>
            <a:r>
              <a:rPr lang="ru-RU" dirty="0" smtClean="0">
                <a:solidFill>
                  <a:srgbClr val="F25050"/>
                </a:solidFill>
                <a:latin typeface="Montserrat"/>
                <a:cs typeface="Times New Roman" panose="02020603050405020304" pitchFamily="18" charset="0"/>
              </a:rPr>
              <a:t>является справка 2.5.5</a:t>
            </a:r>
            <a:r>
              <a:rPr lang="ru-RU" dirty="0" smtClean="0">
                <a:solidFill>
                  <a:srgbClr val="7030A0"/>
                </a:solidFill>
                <a:latin typeface="Montserrat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ru-RU" dirty="0" smtClean="0">
              <a:solidFill>
                <a:srgbClr val="7030A0"/>
              </a:solidFill>
              <a:latin typeface="Montserrat"/>
              <a:cs typeface="Times New Roman" panose="02020603050405020304" pitchFamily="18" charset="0"/>
            </a:endParaRPr>
          </a:p>
          <a:p>
            <a:pPr indent="446088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25050"/>
                </a:solidFill>
                <a:latin typeface="Montserrat"/>
                <a:cs typeface="Times New Roman" panose="02020603050405020304" pitchFamily="18" charset="0"/>
              </a:rPr>
              <a:t>Нахождение служащего в отпуске </a:t>
            </a:r>
            <a:r>
              <a:rPr lang="ru-RU" dirty="0" smtClean="0">
                <a:solidFill>
                  <a:srgbClr val="7030A0"/>
                </a:solidFill>
                <a:latin typeface="Montserrat"/>
                <a:cs typeface="Times New Roman" panose="02020603050405020304" pitchFamily="18" charset="0"/>
              </a:rPr>
              <a:t>(ежегодном оплачиваемом отпуске, отпуске без сохранения денежного содержания, отпуске по уходу за ребенком или другом предусмотренном законодательстве отпуске), </a:t>
            </a:r>
            <a:r>
              <a:rPr lang="ru-RU" dirty="0" smtClean="0">
                <a:solidFill>
                  <a:srgbClr val="F25050"/>
                </a:solidFill>
                <a:latin typeface="Montserrat"/>
                <a:cs typeface="Times New Roman" panose="02020603050405020304" pitchFamily="18" charset="0"/>
              </a:rPr>
              <a:t>временная нетрудоспособность или иной период неисполнения должностных обязанностей</a:t>
            </a:r>
            <a:r>
              <a:rPr lang="ru-RU" dirty="0" smtClean="0">
                <a:solidFill>
                  <a:srgbClr val="7030A0"/>
                </a:solidFill>
                <a:latin typeface="Montserrat"/>
                <a:cs typeface="Times New Roman" panose="02020603050405020304" pitchFamily="18" charset="0"/>
              </a:rPr>
              <a:t> в соответствии с антикоррупционным законодательством </a:t>
            </a:r>
            <a:r>
              <a:rPr lang="ru-RU" b="1" dirty="0" smtClean="0">
                <a:solidFill>
                  <a:srgbClr val="F25050"/>
                </a:solidFill>
                <a:latin typeface="Montserrat"/>
                <a:cs typeface="Times New Roman" panose="02020603050405020304" pitchFamily="18" charset="0"/>
              </a:rPr>
              <a:t>не освобождает от обязанности представить сведения</a:t>
            </a:r>
            <a:r>
              <a:rPr lang="ru-RU" dirty="0" smtClean="0">
                <a:solidFill>
                  <a:srgbClr val="7030A0"/>
                </a:solidFill>
                <a:latin typeface="Montserrat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7030A0"/>
              </a:solidFill>
              <a:latin typeface="Montserrat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7030A0"/>
              </a:solidFill>
              <a:latin typeface="Montserrat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Montserrat"/>
                <a:cs typeface="Times New Roman" panose="02020603050405020304" pitchFamily="18" charset="0"/>
              </a:rPr>
              <a:t>Сроки </a:t>
            </a:r>
            <a:r>
              <a:rPr lang="ru-RU" b="1" dirty="0">
                <a:solidFill>
                  <a:srgbClr val="7030A0"/>
                </a:solidFill>
                <a:latin typeface="Montserrat"/>
                <a:cs typeface="Times New Roman" panose="02020603050405020304" pitchFamily="18" charset="0"/>
              </a:rPr>
              <a:t>предоставления сведений о доходах:  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Montserrat"/>
                <a:cs typeface="Times New Roman" panose="02020603050405020304" pitchFamily="18" charset="0"/>
              </a:rPr>
              <a:t>с </a:t>
            </a:r>
            <a:r>
              <a:rPr lang="ru-RU" b="1" dirty="0">
                <a:solidFill>
                  <a:srgbClr val="7030A0"/>
                </a:solidFill>
                <a:latin typeface="Montserrat"/>
                <a:cs typeface="Times New Roman" panose="02020603050405020304" pitchFamily="18" charset="0"/>
              </a:rPr>
              <a:t>1 января 2024 г. по 30 апреля 2024 г</a:t>
            </a:r>
            <a:r>
              <a:rPr lang="ru-RU" b="1" dirty="0" smtClean="0">
                <a:solidFill>
                  <a:srgbClr val="7030A0"/>
                </a:solidFill>
                <a:latin typeface="Montserrat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b="1" dirty="0">
              <a:solidFill>
                <a:srgbClr val="7030A0"/>
              </a:solidFill>
              <a:latin typeface="Montserrat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  <a:latin typeface="Montserrat"/>
                <a:cs typeface="Times New Roman" panose="02020603050405020304" pitchFamily="18" charset="0"/>
              </a:rPr>
              <a:t>Отчетный </a:t>
            </a:r>
            <a:r>
              <a:rPr lang="ru-RU" b="1" dirty="0" smtClean="0">
                <a:solidFill>
                  <a:srgbClr val="FF0000"/>
                </a:solidFill>
                <a:latin typeface="Montserrat"/>
                <a:cs typeface="Times New Roman" panose="02020603050405020304" pitchFamily="18" charset="0"/>
              </a:rPr>
              <a:t>период</a:t>
            </a:r>
            <a:r>
              <a:rPr lang="ru-RU" b="1" dirty="0" smtClean="0">
                <a:solidFill>
                  <a:srgbClr val="7030A0"/>
                </a:solidFill>
                <a:latin typeface="Montserrat"/>
                <a:cs typeface="Times New Roman" panose="02020603050405020304" pitchFamily="18" charset="0"/>
              </a:rPr>
              <a:t>: 01.01.2023 </a:t>
            </a:r>
            <a:r>
              <a:rPr lang="ru-RU" b="1" dirty="0">
                <a:solidFill>
                  <a:srgbClr val="7030A0"/>
                </a:solidFill>
                <a:latin typeface="Montserrat"/>
                <a:cs typeface="Times New Roman" panose="02020603050405020304" pitchFamily="18" charset="0"/>
              </a:rPr>
              <a:t>- 31.12.2023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Montserrat"/>
                <a:cs typeface="Times New Roman" panose="02020603050405020304" pitchFamily="18" charset="0"/>
              </a:rPr>
              <a:t>Отчетная дата</a:t>
            </a:r>
            <a:r>
              <a:rPr lang="ru-RU" b="1" dirty="0">
                <a:solidFill>
                  <a:srgbClr val="7030A0"/>
                </a:solidFill>
                <a:latin typeface="Montserrat"/>
                <a:cs typeface="Times New Roman" panose="02020603050405020304" pitchFamily="18" charset="0"/>
              </a:rPr>
              <a:t>: </a:t>
            </a:r>
            <a:r>
              <a:rPr lang="ru-RU" b="1" dirty="0" smtClean="0">
                <a:solidFill>
                  <a:srgbClr val="7030A0"/>
                </a:solidFill>
                <a:latin typeface="Montserrat"/>
                <a:cs typeface="Times New Roman" panose="02020603050405020304" pitchFamily="18" charset="0"/>
              </a:rPr>
              <a:t>31 декабря 2023 года</a:t>
            </a:r>
            <a:endParaRPr lang="ru-RU" b="1" dirty="0">
              <a:solidFill>
                <a:srgbClr val="7030A0"/>
              </a:solidFill>
              <a:latin typeface="Montserrat"/>
              <a:cs typeface="Times New Roman" panose="02020603050405020304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4055492" y="453675"/>
            <a:ext cx="4106875" cy="691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Montserrat"/>
              </a:rPr>
              <a:t>Основная информация</a:t>
            </a:r>
            <a:endParaRPr lang="ru-RU" sz="3200" b="1" dirty="0">
              <a:solidFill>
                <a:srgbClr val="C00000"/>
              </a:solidFill>
              <a:latin typeface="Montserrat"/>
            </a:endParaRP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064589" y="5652656"/>
            <a:ext cx="2349465" cy="1281526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 bwMode="auto">
          <a:xfrm>
            <a:off x="2171164" y="1145147"/>
            <a:ext cx="80741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 bwMode="auto">
          <a:xfrm>
            <a:off x="140685" y="6365569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53479881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349821" y="2951018"/>
            <a:ext cx="9667009" cy="89747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7030A0"/>
                </a:solidFill>
                <a:latin typeface="Montserrat"/>
              </a:rPr>
              <a:t>Заполнение раздела 3</a:t>
            </a:r>
            <a:br>
              <a:rPr lang="ru-RU" b="1" dirty="0" smtClean="0">
                <a:solidFill>
                  <a:srgbClr val="7030A0"/>
                </a:solidFill>
                <a:latin typeface="Montserrat"/>
              </a:rPr>
            </a:br>
            <a:r>
              <a:rPr lang="ru-RU" b="1" dirty="0" smtClean="0">
                <a:solidFill>
                  <a:srgbClr val="7030A0"/>
                </a:solidFill>
                <a:latin typeface="Montserrat"/>
              </a:rPr>
              <a:t>«Сведения об имуществе»</a:t>
            </a:r>
            <a:endParaRPr lang="ru-RU" b="1" dirty="0">
              <a:solidFill>
                <a:srgbClr val="7030A0"/>
              </a:solidFill>
              <a:latin typeface="Montserrat"/>
            </a:endParaRPr>
          </a:p>
        </p:txBody>
      </p:sp>
      <p:pic>
        <p:nvPicPr>
          <p:cNvPr id="6" name="Рисунок 6"/>
          <p:cNvPicPr>
            <a:picLocks noChangeAspect="1"/>
          </p:cNvPicPr>
          <p:nvPr/>
        </p:nvPicPr>
        <p:blipFill>
          <a:blip r:embed="rId2"/>
          <a:srcRect l="42609" r="7706"/>
          <a:stretch/>
        </p:blipFill>
        <p:spPr bwMode="auto">
          <a:xfrm rot="8493735">
            <a:off x="-444523" y="-341756"/>
            <a:ext cx="2267194" cy="2028802"/>
          </a:xfrm>
          <a:prstGeom prst="rect">
            <a:avLst/>
          </a:prstGeom>
        </p:spPr>
      </p:pic>
      <p:pic>
        <p:nvPicPr>
          <p:cNvPr id="7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064589" y="5652656"/>
            <a:ext cx="2349465" cy="1281526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 bwMode="auto">
          <a:xfrm>
            <a:off x="2207620" y="3949094"/>
            <a:ext cx="80741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17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211901" y="5663047"/>
            <a:ext cx="2349465" cy="1281526"/>
          </a:xfrm>
          <a:prstGeom prst="rect">
            <a:avLst/>
          </a:prstGeom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3"/>
          <a:srcRect l="42609" r="7706"/>
          <a:stretch/>
        </p:blipFill>
        <p:spPr bwMode="auto">
          <a:xfrm rot="8493735">
            <a:off x="-444523" y="-341756"/>
            <a:ext cx="2267194" cy="202880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 bwMode="auto">
          <a:xfrm>
            <a:off x="1185968" y="975925"/>
            <a:ext cx="9025933" cy="535531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 bwMode="auto">
          <a:xfrm>
            <a:off x="1205308" y="1114424"/>
            <a:ext cx="900659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7030A0"/>
                </a:solidFill>
                <a:latin typeface="Montserrat"/>
              </a:rPr>
              <a:t>Необходимо заблаговременно </a:t>
            </a:r>
            <a:r>
              <a:rPr lang="ru-RU" b="1" dirty="0">
                <a:solidFill>
                  <a:srgbClr val="7030A0"/>
                </a:solidFill>
                <a:latin typeface="Montserrat"/>
              </a:rPr>
              <a:t>проверить информацию о</a:t>
            </a:r>
            <a:r>
              <a:rPr lang="ru-RU" b="1" dirty="0" smtClean="0">
                <a:solidFill>
                  <a:srgbClr val="7030A0"/>
                </a:solidFill>
                <a:latin typeface="Montserrat"/>
              </a:rPr>
              <a:t>:</a:t>
            </a:r>
          </a:p>
          <a:p>
            <a:pPr algn="just"/>
            <a:endParaRPr lang="ru-RU" b="1" dirty="0">
              <a:solidFill>
                <a:srgbClr val="7030A0"/>
              </a:solidFill>
              <a:latin typeface="Montserrat"/>
            </a:endParaRPr>
          </a:p>
          <a:p>
            <a:pPr algn="just"/>
            <a:r>
              <a:rPr lang="ru-RU" dirty="0" smtClean="0">
                <a:solidFill>
                  <a:srgbClr val="7030A0"/>
                </a:solidFill>
                <a:latin typeface="Montserrat"/>
              </a:rPr>
              <a:t>1</a:t>
            </a:r>
            <a:r>
              <a:rPr lang="ru-RU" dirty="0">
                <a:solidFill>
                  <a:srgbClr val="7030A0"/>
                </a:solidFill>
                <a:latin typeface="Montserrat"/>
              </a:rPr>
              <a:t>) </a:t>
            </a:r>
            <a:r>
              <a:rPr lang="ru-RU" b="1" dirty="0" smtClean="0">
                <a:solidFill>
                  <a:srgbClr val="F25050"/>
                </a:solidFill>
                <a:latin typeface="Montserrat"/>
              </a:rPr>
              <a:t>виде собственности </a:t>
            </a:r>
            <a:r>
              <a:rPr lang="ru-RU" dirty="0" smtClean="0">
                <a:solidFill>
                  <a:srgbClr val="7030A0"/>
                </a:solidFill>
                <a:latin typeface="Montserrat"/>
              </a:rPr>
              <a:t>объекта движимого и недвижимого </a:t>
            </a:r>
            <a:r>
              <a:rPr lang="ru-RU" dirty="0">
                <a:solidFill>
                  <a:srgbClr val="7030A0"/>
                </a:solidFill>
                <a:latin typeface="Montserrat"/>
              </a:rPr>
              <a:t>имущества (</a:t>
            </a:r>
            <a:r>
              <a:rPr lang="ru-RU" dirty="0" smtClean="0">
                <a:solidFill>
                  <a:srgbClr val="7030A0"/>
                </a:solidFill>
                <a:latin typeface="Montserrat"/>
              </a:rPr>
              <a:t>индивидуальная</a:t>
            </a:r>
            <a:r>
              <a:rPr lang="ru-RU" dirty="0">
                <a:solidFill>
                  <a:srgbClr val="7030A0"/>
                </a:solidFill>
                <a:latin typeface="Montserrat"/>
              </a:rPr>
              <a:t>, долевая, общая</a:t>
            </a:r>
            <a:r>
              <a:rPr lang="ru-RU" dirty="0" smtClean="0">
                <a:solidFill>
                  <a:srgbClr val="7030A0"/>
                </a:solidFill>
                <a:latin typeface="Montserrat"/>
              </a:rPr>
              <a:t>);</a:t>
            </a:r>
          </a:p>
          <a:p>
            <a:pPr algn="just"/>
            <a:endParaRPr lang="ru-RU" dirty="0" smtClean="0">
              <a:solidFill>
                <a:srgbClr val="7030A0"/>
              </a:solidFill>
              <a:latin typeface="Montserrat"/>
            </a:endParaRPr>
          </a:p>
          <a:p>
            <a:pPr algn="just"/>
            <a:r>
              <a:rPr lang="ru-RU" dirty="0" smtClean="0">
                <a:solidFill>
                  <a:srgbClr val="7030A0"/>
                </a:solidFill>
                <a:latin typeface="Montserrat"/>
              </a:rPr>
              <a:t>2</a:t>
            </a:r>
            <a:r>
              <a:rPr lang="ru-RU" dirty="0">
                <a:solidFill>
                  <a:srgbClr val="7030A0"/>
                </a:solidFill>
                <a:latin typeface="Montserrat"/>
              </a:rPr>
              <a:t>) </a:t>
            </a:r>
            <a:r>
              <a:rPr lang="ru-RU" b="1" dirty="0">
                <a:solidFill>
                  <a:srgbClr val="F25050"/>
                </a:solidFill>
                <a:latin typeface="Montserrat"/>
              </a:rPr>
              <a:t>адресе регистрации </a:t>
            </a:r>
            <a:r>
              <a:rPr lang="ru-RU" dirty="0">
                <a:solidFill>
                  <a:srgbClr val="7030A0"/>
                </a:solidFill>
                <a:latin typeface="Montserrat"/>
              </a:rPr>
              <a:t>(местонахождении) объекта недвижимого имущества;</a:t>
            </a:r>
          </a:p>
          <a:p>
            <a:pPr algn="just"/>
            <a:endParaRPr lang="ru-RU" dirty="0">
              <a:solidFill>
                <a:srgbClr val="7030A0"/>
              </a:solidFill>
              <a:latin typeface="Montserrat"/>
            </a:endParaRPr>
          </a:p>
          <a:p>
            <a:pPr algn="just"/>
            <a:r>
              <a:rPr lang="ru-RU" dirty="0" smtClean="0">
                <a:solidFill>
                  <a:srgbClr val="7030A0"/>
                </a:solidFill>
                <a:latin typeface="Montserrat"/>
              </a:rPr>
              <a:t>3</a:t>
            </a:r>
            <a:r>
              <a:rPr lang="ru-RU" dirty="0">
                <a:solidFill>
                  <a:srgbClr val="7030A0"/>
                </a:solidFill>
                <a:latin typeface="Montserrat"/>
              </a:rPr>
              <a:t>) </a:t>
            </a:r>
            <a:r>
              <a:rPr lang="ru-RU" b="1" dirty="0">
                <a:solidFill>
                  <a:srgbClr val="F25050"/>
                </a:solidFill>
                <a:latin typeface="Montserrat"/>
              </a:rPr>
              <a:t>наименовании регистрационного органа</a:t>
            </a:r>
            <a:r>
              <a:rPr lang="ru-RU" dirty="0">
                <a:solidFill>
                  <a:srgbClr val="7030A0"/>
                </a:solidFill>
                <a:latin typeface="Montserrat"/>
              </a:rPr>
              <a:t>, в котором зарегистрировано транспортное средство (например, наименование органа Госавтоинспекции);</a:t>
            </a:r>
          </a:p>
          <a:p>
            <a:pPr algn="just"/>
            <a:endParaRPr lang="ru-RU" dirty="0" smtClean="0">
              <a:solidFill>
                <a:srgbClr val="7030A0"/>
              </a:solidFill>
              <a:latin typeface="Montserrat"/>
            </a:endParaRPr>
          </a:p>
          <a:p>
            <a:pPr algn="just"/>
            <a:r>
              <a:rPr lang="ru-RU" dirty="0" smtClean="0">
                <a:solidFill>
                  <a:srgbClr val="7030A0"/>
                </a:solidFill>
                <a:latin typeface="Montserrat"/>
              </a:rPr>
              <a:t>4) </a:t>
            </a:r>
            <a:r>
              <a:rPr lang="ru-RU" b="1" dirty="0" smtClean="0">
                <a:solidFill>
                  <a:srgbClr val="F25050"/>
                </a:solidFill>
                <a:latin typeface="Montserrat"/>
              </a:rPr>
              <a:t>площади</a:t>
            </a:r>
            <a:r>
              <a:rPr lang="ru-RU" dirty="0" smtClean="0">
                <a:solidFill>
                  <a:srgbClr val="7030A0"/>
                </a:solidFill>
                <a:latin typeface="Montserrat"/>
              </a:rPr>
              <a:t> </a:t>
            </a:r>
            <a:r>
              <a:rPr lang="ru-RU" dirty="0">
                <a:solidFill>
                  <a:srgbClr val="7030A0"/>
                </a:solidFill>
                <a:latin typeface="Montserrat"/>
              </a:rPr>
              <a:t>(кв. м) (для объектов недвижимого имущества);</a:t>
            </a:r>
          </a:p>
          <a:p>
            <a:pPr algn="just"/>
            <a:endParaRPr lang="ru-RU" dirty="0" smtClean="0">
              <a:solidFill>
                <a:srgbClr val="7030A0"/>
              </a:solidFill>
              <a:latin typeface="Montserrat"/>
            </a:endParaRPr>
          </a:p>
          <a:p>
            <a:pPr algn="just"/>
            <a:r>
              <a:rPr lang="ru-RU" dirty="0" smtClean="0">
                <a:solidFill>
                  <a:srgbClr val="7030A0"/>
                </a:solidFill>
                <a:latin typeface="Montserrat"/>
              </a:rPr>
              <a:t>5) </a:t>
            </a:r>
            <a:r>
              <a:rPr lang="ru-RU" b="1" dirty="0" smtClean="0">
                <a:solidFill>
                  <a:srgbClr val="F25050"/>
                </a:solidFill>
                <a:latin typeface="Montserrat"/>
              </a:rPr>
              <a:t>основании </a:t>
            </a:r>
            <a:r>
              <a:rPr lang="ru-RU" b="1" dirty="0">
                <a:solidFill>
                  <a:srgbClr val="F25050"/>
                </a:solidFill>
                <a:latin typeface="Montserrat"/>
              </a:rPr>
              <a:t>приобретения </a:t>
            </a:r>
            <a:r>
              <a:rPr lang="ru-RU" dirty="0">
                <a:solidFill>
                  <a:srgbClr val="7030A0"/>
                </a:solidFill>
                <a:latin typeface="Montserrat"/>
              </a:rPr>
              <a:t>(наименование и реквизиты документа, являющегося законным основанием для возникновения права собственности);</a:t>
            </a:r>
          </a:p>
          <a:p>
            <a:pPr algn="just"/>
            <a:endParaRPr lang="ru-RU" dirty="0" smtClean="0">
              <a:solidFill>
                <a:srgbClr val="7030A0"/>
              </a:solidFill>
              <a:latin typeface="Montserrat"/>
            </a:endParaRPr>
          </a:p>
          <a:p>
            <a:pPr algn="just"/>
            <a:r>
              <a:rPr lang="ru-RU" dirty="0" smtClean="0">
                <a:solidFill>
                  <a:srgbClr val="7030A0"/>
                </a:solidFill>
                <a:latin typeface="Montserrat"/>
              </a:rPr>
              <a:t>6</a:t>
            </a:r>
            <a:r>
              <a:rPr lang="ru-RU" dirty="0">
                <a:solidFill>
                  <a:srgbClr val="7030A0"/>
                </a:solidFill>
                <a:latin typeface="Montserrat"/>
              </a:rPr>
              <a:t>) </a:t>
            </a:r>
            <a:r>
              <a:rPr lang="ru-RU" b="1" dirty="0">
                <a:solidFill>
                  <a:srgbClr val="F25050"/>
                </a:solidFill>
                <a:latin typeface="Montserrat"/>
              </a:rPr>
              <a:t>об источнике средств</a:t>
            </a:r>
            <a:r>
              <a:rPr lang="ru-RU" dirty="0">
                <a:solidFill>
                  <a:srgbClr val="7030A0"/>
                </a:solidFill>
                <a:latin typeface="Montserrat"/>
              </a:rPr>
              <a:t>, за счет которых приобретено недвижимое имущество, в случае, если такое имущество находится за пределами территории Российской </a:t>
            </a:r>
            <a:r>
              <a:rPr lang="ru-RU" dirty="0" smtClean="0">
                <a:solidFill>
                  <a:srgbClr val="7030A0"/>
                </a:solidFill>
                <a:latin typeface="Montserrat"/>
              </a:rPr>
              <a:t>Федерации.</a:t>
            </a:r>
            <a:endParaRPr lang="ru-RU" dirty="0">
              <a:solidFill>
                <a:srgbClr val="7030A0"/>
              </a:solidFill>
              <a:latin typeface="Montserrat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1707460" y="0"/>
            <a:ext cx="8345486" cy="691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Montserrat"/>
              </a:rPr>
              <a:t>Заполнение Раздела </a:t>
            </a:r>
            <a:r>
              <a:rPr lang="ru-RU" sz="2000" b="1" dirty="0">
                <a:solidFill>
                  <a:srgbClr val="C00000"/>
                </a:solidFill>
                <a:latin typeface="Montserrat"/>
              </a:rPr>
              <a:t>3 «Сведения об </a:t>
            </a:r>
            <a:r>
              <a:rPr lang="ru-RU" sz="2000" b="1" dirty="0" smtClean="0">
                <a:solidFill>
                  <a:srgbClr val="C00000"/>
                </a:solidFill>
                <a:latin typeface="Montserrat"/>
              </a:rPr>
              <a:t>имуществе»</a:t>
            </a:r>
            <a:endParaRPr lang="ru-RU" sz="2000" b="1" dirty="0">
              <a:solidFill>
                <a:srgbClr val="C00000"/>
              </a:solidFill>
              <a:latin typeface="Montserrat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66947" y="6365569"/>
            <a:ext cx="479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</a:t>
            </a:r>
            <a:endParaRPr lang="ru-RU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06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971550"/>
            <a:ext cx="11269878" cy="468110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6"/>
          <p:cNvPicPr>
            <a:picLocks noChangeAspect="1"/>
          </p:cNvPicPr>
          <p:nvPr/>
        </p:nvPicPr>
        <p:blipFill>
          <a:blip r:embed="rId2"/>
          <a:srcRect l="42609" r="7706"/>
          <a:stretch/>
        </p:blipFill>
        <p:spPr bwMode="auto">
          <a:xfrm rot="8493735">
            <a:off x="-444523" y="-341756"/>
            <a:ext cx="2267194" cy="2028802"/>
          </a:xfrm>
          <a:prstGeom prst="rect">
            <a:avLst/>
          </a:prstGeom>
        </p:spPr>
      </p:pic>
      <p:pic>
        <p:nvPicPr>
          <p:cNvPr id="7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064589" y="5652656"/>
            <a:ext cx="2349465" cy="1281526"/>
          </a:xfrm>
          <a:prstGeom prst="rect">
            <a:avLst/>
          </a:prstGeom>
        </p:spPr>
      </p:pic>
      <p:sp>
        <p:nvSpPr>
          <p:cNvPr id="1653479881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373091" y="1466472"/>
            <a:ext cx="9667009" cy="89747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dirty="0" smtClean="0">
                <a:solidFill>
                  <a:schemeClr val="bg1"/>
                </a:solidFill>
                <a:latin typeface="Montserrat"/>
              </a:rPr>
              <a:t>Сведения заполняются отдельно по подразделам в отношении</a:t>
            </a:r>
            <a:endParaRPr lang="ru-RU" sz="4000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9074" y="2676084"/>
            <a:ext cx="201930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>
              <a:solidFill>
                <a:srgbClr val="7030A0"/>
              </a:solidFill>
              <a:latin typeface="Montserrat"/>
            </a:endParaRP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Montserrat"/>
              </a:rPr>
              <a:t>Подраздела </a:t>
            </a:r>
            <a:r>
              <a:rPr lang="ru-RU" dirty="0">
                <a:solidFill>
                  <a:srgbClr val="7030A0"/>
                </a:solidFill>
                <a:latin typeface="Montserrat"/>
              </a:rPr>
              <a:t>3.1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Montserrat"/>
              </a:rPr>
              <a:t>«Недвижимое имущество</a:t>
            </a:r>
            <a:r>
              <a:rPr lang="ru-RU" dirty="0" smtClean="0">
                <a:solidFill>
                  <a:srgbClr val="FF0000"/>
                </a:solidFill>
                <a:latin typeface="Montserrat"/>
              </a:rPr>
              <a:t>»</a:t>
            </a:r>
            <a:endParaRPr lang="en-US" dirty="0" smtClean="0">
              <a:solidFill>
                <a:srgbClr val="FF0000"/>
              </a:solidFill>
              <a:latin typeface="Montserrat"/>
            </a:endParaRPr>
          </a:p>
          <a:p>
            <a:pPr algn="ctr"/>
            <a:endParaRPr lang="en-US" dirty="0">
              <a:latin typeface="Montserrat"/>
            </a:endParaRPr>
          </a:p>
          <a:p>
            <a:pPr algn="ctr"/>
            <a:endParaRPr lang="en-US" dirty="0" smtClean="0">
              <a:latin typeface="Montserrat"/>
            </a:endParaRPr>
          </a:p>
          <a:p>
            <a:pPr algn="ctr"/>
            <a:endParaRPr lang="en-US" dirty="0">
              <a:latin typeface="Montserrat"/>
            </a:endParaRPr>
          </a:p>
          <a:p>
            <a:pPr algn="ctr"/>
            <a:endParaRPr lang="ru-RU" dirty="0">
              <a:latin typeface="Montserrat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2889303" y="2704507"/>
            <a:ext cx="201930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rgbClr val="7030A0"/>
              </a:solidFill>
              <a:latin typeface="Montserrat"/>
            </a:endParaRPr>
          </a:p>
          <a:p>
            <a:pPr algn="ctr"/>
            <a:endParaRPr lang="en-US" dirty="0">
              <a:solidFill>
                <a:srgbClr val="7030A0"/>
              </a:solidFill>
              <a:latin typeface="Montserrat"/>
            </a:endParaRPr>
          </a:p>
          <a:p>
            <a:pPr algn="ctr"/>
            <a:endParaRPr lang="en-US" dirty="0" smtClean="0">
              <a:solidFill>
                <a:srgbClr val="7030A0"/>
              </a:solidFill>
              <a:latin typeface="Montserrat"/>
            </a:endParaRP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Montserrat"/>
              </a:rPr>
              <a:t>Подраздела 3.2</a:t>
            </a:r>
            <a:endParaRPr lang="en-US" dirty="0" smtClean="0">
              <a:solidFill>
                <a:srgbClr val="7030A0"/>
              </a:solidFill>
              <a:latin typeface="Montserrat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Montserrat"/>
              </a:rPr>
              <a:t>«</a:t>
            </a:r>
            <a:r>
              <a:rPr lang="ru-RU" dirty="0">
                <a:solidFill>
                  <a:srgbClr val="FF0000"/>
                </a:solidFill>
                <a:latin typeface="Montserrat"/>
              </a:rPr>
              <a:t>Транспортные средства</a:t>
            </a:r>
            <a:r>
              <a:rPr lang="ru-RU" dirty="0" smtClean="0">
                <a:solidFill>
                  <a:srgbClr val="FF0000"/>
                </a:solidFill>
                <a:latin typeface="Montserrat"/>
              </a:rPr>
              <a:t>»</a:t>
            </a:r>
            <a:endParaRPr lang="en-US" dirty="0" smtClean="0">
              <a:solidFill>
                <a:srgbClr val="FF0000"/>
              </a:solidFill>
              <a:latin typeface="Montserrat"/>
            </a:endParaRPr>
          </a:p>
          <a:p>
            <a:pPr algn="ctr"/>
            <a:endParaRPr lang="en-US" dirty="0">
              <a:solidFill>
                <a:srgbClr val="7030A0"/>
              </a:solidFill>
              <a:latin typeface="Montserrat"/>
            </a:endParaRPr>
          </a:p>
          <a:p>
            <a:pPr algn="ctr"/>
            <a:endParaRPr lang="en-US" dirty="0" smtClean="0">
              <a:solidFill>
                <a:srgbClr val="7030A0"/>
              </a:solidFill>
              <a:latin typeface="Montserrat"/>
            </a:endParaRPr>
          </a:p>
          <a:p>
            <a:pPr algn="ctr"/>
            <a:endParaRPr lang="en-US" dirty="0">
              <a:solidFill>
                <a:srgbClr val="7030A0"/>
              </a:solidFill>
              <a:latin typeface="Montserrat"/>
            </a:endParaRPr>
          </a:p>
          <a:p>
            <a:pPr algn="ctr"/>
            <a:endParaRPr lang="ru-RU" dirty="0">
              <a:solidFill>
                <a:srgbClr val="7030A0"/>
              </a:solidFill>
              <a:latin typeface="Montserrat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5107961" y="2704507"/>
            <a:ext cx="201930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rgbClr val="7030A0"/>
              </a:solidFill>
              <a:latin typeface="Montserrat"/>
            </a:endParaRPr>
          </a:p>
          <a:p>
            <a:pPr algn="ctr"/>
            <a:endParaRPr lang="en-US" dirty="0">
              <a:solidFill>
                <a:srgbClr val="7030A0"/>
              </a:solidFill>
              <a:latin typeface="Montserrat"/>
            </a:endParaRPr>
          </a:p>
          <a:p>
            <a:pPr algn="ctr"/>
            <a:endParaRPr lang="en-US" dirty="0" smtClean="0">
              <a:solidFill>
                <a:srgbClr val="7030A0"/>
              </a:solidFill>
              <a:latin typeface="Montserrat"/>
            </a:endParaRP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Montserrat"/>
              </a:rPr>
              <a:t>Подраздела 3.3</a:t>
            </a:r>
            <a:endParaRPr lang="en-US" dirty="0" smtClean="0">
              <a:solidFill>
                <a:srgbClr val="7030A0"/>
              </a:solidFill>
              <a:latin typeface="Montserrat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Montserrat"/>
              </a:rPr>
              <a:t>«</a:t>
            </a:r>
            <a:r>
              <a:rPr lang="ru-RU" dirty="0">
                <a:solidFill>
                  <a:srgbClr val="FF0000"/>
                </a:solidFill>
                <a:latin typeface="Montserrat"/>
              </a:rPr>
              <a:t>Цифровые финансовые активы</a:t>
            </a:r>
            <a:r>
              <a:rPr lang="ru-RU" dirty="0" smtClean="0">
                <a:solidFill>
                  <a:srgbClr val="FF0000"/>
                </a:solidFill>
                <a:latin typeface="Montserrat"/>
              </a:rPr>
              <a:t>»</a:t>
            </a:r>
            <a:endParaRPr lang="en-US" dirty="0" smtClean="0">
              <a:solidFill>
                <a:srgbClr val="FF0000"/>
              </a:solidFill>
              <a:latin typeface="Montserrat"/>
            </a:endParaRPr>
          </a:p>
          <a:p>
            <a:pPr algn="ctr"/>
            <a:endParaRPr lang="en-US" dirty="0">
              <a:solidFill>
                <a:srgbClr val="7030A0"/>
              </a:solidFill>
              <a:latin typeface="Montserrat"/>
            </a:endParaRPr>
          </a:p>
          <a:p>
            <a:pPr algn="ctr"/>
            <a:endParaRPr lang="en-US" dirty="0" smtClean="0">
              <a:solidFill>
                <a:srgbClr val="7030A0"/>
              </a:solidFill>
              <a:latin typeface="Montserrat"/>
            </a:endParaRPr>
          </a:p>
          <a:p>
            <a:pPr algn="ctr"/>
            <a:endParaRPr lang="ru-RU" dirty="0">
              <a:solidFill>
                <a:srgbClr val="7030A0"/>
              </a:solidFill>
              <a:latin typeface="Montserrat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7340706" y="2695134"/>
            <a:ext cx="201930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rgbClr val="7030A0"/>
              </a:solidFill>
              <a:latin typeface="Montserrat"/>
            </a:endParaRPr>
          </a:p>
          <a:p>
            <a:pPr algn="ctr"/>
            <a:endParaRPr lang="en-US" dirty="0">
              <a:solidFill>
                <a:srgbClr val="7030A0"/>
              </a:solidFill>
              <a:latin typeface="Montserrat"/>
            </a:endParaRPr>
          </a:p>
          <a:p>
            <a:pPr algn="ctr"/>
            <a:endParaRPr lang="en-US" dirty="0" smtClean="0">
              <a:solidFill>
                <a:srgbClr val="7030A0"/>
              </a:solidFill>
              <a:latin typeface="Montserrat"/>
            </a:endParaRP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Montserrat"/>
              </a:rPr>
              <a:t>Подраздела 3.4</a:t>
            </a:r>
            <a:r>
              <a:rPr lang="en-US" dirty="0" smtClean="0">
                <a:solidFill>
                  <a:srgbClr val="7030A0"/>
                </a:solidFill>
                <a:latin typeface="Montserrat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Montserrat"/>
              </a:rPr>
              <a:t>«</a:t>
            </a:r>
            <a:r>
              <a:rPr lang="ru-RU" dirty="0">
                <a:solidFill>
                  <a:srgbClr val="FF0000"/>
                </a:solidFill>
                <a:latin typeface="Montserrat"/>
              </a:rPr>
              <a:t>Утилитарные цифровые активы</a:t>
            </a:r>
            <a:r>
              <a:rPr lang="ru-RU" dirty="0" smtClean="0">
                <a:solidFill>
                  <a:srgbClr val="FF0000"/>
                </a:solidFill>
                <a:latin typeface="Montserrat"/>
              </a:rPr>
              <a:t>»</a:t>
            </a:r>
            <a:endParaRPr lang="en-US" dirty="0" smtClean="0">
              <a:solidFill>
                <a:srgbClr val="FF0000"/>
              </a:solidFill>
              <a:latin typeface="Montserrat"/>
            </a:endParaRPr>
          </a:p>
          <a:p>
            <a:pPr algn="ctr"/>
            <a:endParaRPr lang="en-US" dirty="0">
              <a:solidFill>
                <a:srgbClr val="7030A0"/>
              </a:solidFill>
              <a:latin typeface="Montserrat"/>
            </a:endParaRPr>
          </a:p>
          <a:p>
            <a:pPr algn="ctr"/>
            <a:endParaRPr lang="en-US" dirty="0" smtClean="0">
              <a:solidFill>
                <a:srgbClr val="7030A0"/>
              </a:solidFill>
              <a:latin typeface="Montserrat"/>
            </a:endParaRPr>
          </a:p>
          <a:p>
            <a:pPr algn="ctr"/>
            <a:endParaRPr lang="ru-RU" dirty="0">
              <a:solidFill>
                <a:srgbClr val="7030A0"/>
              </a:solidFill>
              <a:latin typeface="Montserrat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9533892" y="2695134"/>
            <a:ext cx="201930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rgbClr val="7030A0"/>
              </a:solidFill>
              <a:latin typeface="Montserrat"/>
            </a:endParaRPr>
          </a:p>
          <a:p>
            <a:pPr algn="ctr"/>
            <a:endParaRPr lang="en-US" dirty="0">
              <a:solidFill>
                <a:srgbClr val="7030A0"/>
              </a:solidFill>
              <a:latin typeface="Montserrat"/>
            </a:endParaRPr>
          </a:p>
          <a:p>
            <a:pPr algn="ctr"/>
            <a:endParaRPr lang="en-US" dirty="0" smtClean="0">
              <a:solidFill>
                <a:srgbClr val="7030A0"/>
              </a:solidFill>
              <a:latin typeface="Montserrat"/>
            </a:endParaRP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Montserrat"/>
              </a:rPr>
              <a:t>Подраздела 3.5</a:t>
            </a:r>
            <a:r>
              <a:rPr lang="en-US" dirty="0" smtClean="0">
                <a:solidFill>
                  <a:srgbClr val="7030A0"/>
                </a:solidFill>
                <a:latin typeface="Montserrat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Montserrat"/>
              </a:rPr>
              <a:t>«</a:t>
            </a:r>
            <a:r>
              <a:rPr lang="ru-RU" dirty="0">
                <a:solidFill>
                  <a:srgbClr val="FF0000"/>
                </a:solidFill>
                <a:latin typeface="Montserrat"/>
              </a:rPr>
              <a:t>Цифровая валюта</a:t>
            </a:r>
            <a:r>
              <a:rPr lang="ru-RU" dirty="0" smtClean="0">
                <a:solidFill>
                  <a:srgbClr val="FF0000"/>
                </a:solidFill>
                <a:latin typeface="Montserrat"/>
              </a:rPr>
              <a:t>»</a:t>
            </a:r>
            <a:endParaRPr lang="en-US" dirty="0" smtClean="0">
              <a:solidFill>
                <a:srgbClr val="FF0000"/>
              </a:solidFill>
              <a:latin typeface="Montserrat"/>
            </a:endParaRPr>
          </a:p>
          <a:p>
            <a:pPr algn="ctr"/>
            <a:endParaRPr lang="en-US" dirty="0">
              <a:solidFill>
                <a:srgbClr val="7030A0"/>
              </a:solidFill>
              <a:latin typeface="Montserrat"/>
            </a:endParaRPr>
          </a:p>
          <a:p>
            <a:pPr algn="ctr"/>
            <a:endParaRPr lang="en-US" dirty="0" smtClean="0">
              <a:solidFill>
                <a:srgbClr val="7030A0"/>
              </a:solidFill>
              <a:latin typeface="Montserrat"/>
            </a:endParaRPr>
          </a:p>
          <a:p>
            <a:pPr algn="ctr"/>
            <a:endParaRPr lang="en-US" dirty="0">
              <a:solidFill>
                <a:srgbClr val="7030A0"/>
              </a:solidFill>
              <a:latin typeface="Montserrat"/>
            </a:endParaRPr>
          </a:p>
          <a:p>
            <a:pPr algn="ctr"/>
            <a:endParaRPr lang="ru-RU" dirty="0">
              <a:solidFill>
                <a:srgbClr val="7030A0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85188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211901" y="5663047"/>
            <a:ext cx="2349465" cy="1281526"/>
          </a:xfrm>
          <a:prstGeom prst="rect">
            <a:avLst/>
          </a:prstGeom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3"/>
          <a:srcRect l="42609" r="7706"/>
          <a:stretch/>
        </p:blipFill>
        <p:spPr bwMode="auto">
          <a:xfrm rot="8493735">
            <a:off x="-444523" y="-341756"/>
            <a:ext cx="2267194" cy="202880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 bwMode="auto">
          <a:xfrm>
            <a:off x="561425" y="3788357"/>
            <a:ext cx="9010650" cy="271789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89074" y="3947076"/>
            <a:ext cx="88011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b="1" dirty="0">
                <a:solidFill>
                  <a:srgbClr val="7030A0"/>
                </a:solidFill>
                <a:latin typeface="Montserrat"/>
              </a:rPr>
              <a:t>Для каждого объекта недвижимого имущества указываются </a:t>
            </a:r>
            <a:r>
              <a:rPr lang="ru-RU" sz="1700" b="1" dirty="0">
                <a:solidFill>
                  <a:srgbClr val="FF0000"/>
                </a:solidFill>
                <a:latin typeface="Montserrat"/>
              </a:rPr>
              <a:t>2 документа</a:t>
            </a:r>
            <a:r>
              <a:rPr lang="ru-RU" sz="1700" b="1" dirty="0" smtClean="0">
                <a:solidFill>
                  <a:srgbClr val="7030A0"/>
                </a:solidFill>
                <a:latin typeface="Montserrat"/>
              </a:rPr>
              <a:t>:</a:t>
            </a:r>
          </a:p>
          <a:p>
            <a:pPr algn="just"/>
            <a:endParaRPr lang="ru-RU" sz="1700" b="1" dirty="0">
              <a:solidFill>
                <a:srgbClr val="7030A0"/>
              </a:solidFill>
              <a:latin typeface="Montserrat"/>
            </a:endParaRPr>
          </a:p>
          <a:p>
            <a:pPr algn="just"/>
            <a:r>
              <a:rPr lang="ru-RU" sz="1700" dirty="0">
                <a:solidFill>
                  <a:srgbClr val="7030A0"/>
                </a:solidFill>
                <a:latin typeface="Montserrat"/>
              </a:rPr>
              <a:t>-реквизиты (серия, номер и дата выдачи) </a:t>
            </a:r>
            <a:r>
              <a:rPr lang="ru-RU" sz="1700" dirty="0">
                <a:solidFill>
                  <a:srgbClr val="FF0000"/>
                </a:solidFill>
                <a:latin typeface="Montserrat"/>
              </a:rPr>
              <a:t>свидетельства о государственной регистрации права на недвижимое имущество или номер и дата государственной регистрации права</a:t>
            </a:r>
            <a:r>
              <a:rPr lang="ru-RU" sz="1700" dirty="0">
                <a:solidFill>
                  <a:srgbClr val="7030A0"/>
                </a:solidFill>
                <a:latin typeface="Montserrat"/>
              </a:rPr>
              <a:t> из выписки Единого государственного реестра недвижимости (ЕГРН). </a:t>
            </a:r>
            <a:endParaRPr lang="ru-RU" sz="1700" dirty="0" smtClean="0">
              <a:solidFill>
                <a:srgbClr val="7030A0"/>
              </a:solidFill>
              <a:latin typeface="Montserrat"/>
            </a:endParaRPr>
          </a:p>
          <a:p>
            <a:pPr algn="just"/>
            <a:r>
              <a:rPr lang="ru-RU" sz="1700" dirty="0" smtClean="0">
                <a:solidFill>
                  <a:srgbClr val="7030A0"/>
                </a:solidFill>
                <a:latin typeface="Montserrat"/>
              </a:rPr>
              <a:t>-</a:t>
            </a:r>
            <a:r>
              <a:rPr lang="ru-RU" sz="1700" dirty="0">
                <a:solidFill>
                  <a:srgbClr val="7030A0"/>
                </a:solidFill>
                <a:latin typeface="Montserrat"/>
              </a:rPr>
              <a:t>наименование и реквизиты документа, являющегося </a:t>
            </a:r>
            <a:r>
              <a:rPr lang="ru-RU" sz="1700" dirty="0">
                <a:solidFill>
                  <a:srgbClr val="FF0000"/>
                </a:solidFill>
                <a:latin typeface="Montserrat"/>
              </a:rPr>
              <a:t>основанием для приобретения права собственности</a:t>
            </a:r>
            <a:r>
              <a:rPr lang="ru-RU" sz="1700" dirty="0">
                <a:solidFill>
                  <a:srgbClr val="7030A0"/>
                </a:solidFill>
                <a:latin typeface="Montserrat"/>
              </a:rPr>
              <a:t> на недвижимое имущество (договор купли-продажи, договор мены, договор дарения, свидетельство о праве на наследство, решение суда и др</a:t>
            </a:r>
            <a:r>
              <a:rPr lang="ru-RU" sz="1700" dirty="0" smtClean="0">
                <a:solidFill>
                  <a:srgbClr val="7030A0"/>
                </a:solidFill>
                <a:latin typeface="Montserrat"/>
              </a:rPr>
              <a:t>.).</a:t>
            </a:r>
            <a:endParaRPr lang="ru-RU" sz="1700" dirty="0">
              <a:solidFill>
                <a:srgbClr val="7030A0"/>
              </a:solidFill>
              <a:latin typeface="Montserrat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9097172" y="436157"/>
            <a:ext cx="2961478" cy="200805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 bwMode="auto">
          <a:xfrm>
            <a:off x="9178134" y="532242"/>
            <a:ext cx="27995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7030A0"/>
                </a:solidFill>
                <a:latin typeface="Montserrat"/>
              </a:rPr>
              <a:t>Указанные </a:t>
            </a:r>
            <a:r>
              <a:rPr lang="ru-RU" sz="1600" dirty="0">
                <a:solidFill>
                  <a:srgbClr val="7030A0"/>
                </a:solidFill>
                <a:latin typeface="Montserrat"/>
              </a:rPr>
              <a:t>сведения по объекту недвижимости </a:t>
            </a:r>
            <a:r>
              <a:rPr lang="ru-RU" sz="1600" dirty="0">
                <a:solidFill>
                  <a:srgbClr val="FF0000"/>
                </a:solidFill>
                <a:latin typeface="Montserrat"/>
              </a:rPr>
              <a:t>могут быть получены через интернет-сайт </a:t>
            </a:r>
            <a:r>
              <a:rPr lang="ru-RU" sz="1600" dirty="0" err="1" smtClean="0">
                <a:solidFill>
                  <a:srgbClr val="FF0000"/>
                </a:solidFill>
                <a:latin typeface="Montserrat"/>
              </a:rPr>
              <a:t>Росреестра</a:t>
            </a:r>
            <a:r>
              <a:rPr lang="ru-RU" sz="1600" dirty="0" smtClean="0">
                <a:solidFill>
                  <a:srgbClr val="7030A0"/>
                </a:solidFill>
                <a:latin typeface="Montserrat"/>
              </a:rPr>
              <a:t> (https://lk.rosreestr.ru/eservices/real-estate-objects-online).</a:t>
            </a:r>
            <a:endParaRPr lang="ru-RU" sz="1600" dirty="0">
              <a:solidFill>
                <a:srgbClr val="7030A0"/>
              </a:solidFill>
              <a:latin typeface="Montserra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550" y="2717778"/>
            <a:ext cx="1962150" cy="1962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84" y="749131"/>
            <a:ext cx="7534275" cy="2845590"/>
          </a:xfrm>
          <a:prstGeom prst="rect">
            <a:avLst/>
          </a:prstGeom>
        </p:spPr>
      </p:pic>
      <p:cxnSp>
        <p:nvCxnSpPr>
          <p:cNvPr id="15" name="Прямая со стрелкой 14"/>
          <p:cNvCxnSpPr/>
          <p:nvPr/>
        </p:nvCxnSpPr>
        <p:spPr bwMode="auto">
          <a:xfrm flipH="1">
            <a:off x="8160146" y="1536269"/>
            <a:ext cx="937026" cy="68725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1707460" y="0"/>
            <a:ext cx="7308749" cy="691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Montserrat"/>
              </a:rPr>
              <a:t>Заполнение Подраздела 3.1 «Недвижимое имущество»</a:t>
            </a:r>
            <a:endParaRPr lang="ru-RU" sz="2000" b="1" dirty="0">
              <a:solidFill>
                <a:srgbClr val="C00000"/>
              </a:solidFill>
              <a:latin typeface="Montserrat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66947" y="6365569"/>
            <a:ext cx="479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</a:t>
            </a:r>
            <a:endParaRPr lang="ru-RU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80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211901" y="5663047"/>
            <a:ext cx="2349465" cy="1281526"/>
          </a:xfrm>
          <a:prstGeom prst="rect">
            <a:avLst/>
          </a:prstGeom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3"/>
          <a:srcRect l="42609" r="7706"/>
          <a:stretch/>
        </p:blipFill>
        <p:spPr bwMode="auto">
          <a:xfrm rot="8493735">
            <a:off x="-444523" y="-341756"/>
            <a:ext cx="2267194" cy="202880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 bwMode="auto">
          <a:xfrm>
            <a:off x="716657" y="4021884"/>
            <a:ext cx="9010650" cy="277299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821432" y="4054166"/>
            <a:ext cx="88011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dirty="0">
                <a:solidFill>
                  <a:srgbClr val="7030A0"/>
                </a:solidFill>
                <a:latin typeface="Montserrat"/>
              </a:rPr>
              <a:t>Транспортные средства, переданные в пользование по доверенности, находящиеся в угоне, в залоге у банка, полностью негодные к эксплуатации, снятые с регистрационного учета и т.д., собственником которых является служащий (работник), его супруга (супруг), несовершеннолетний ребенок, </a:t>
            </a:r>
            <a:r>
              <a:rPr lang="ru-RU" sz="1700" dirty="0">
                <a:solidFill>
                  <a:srgbClr val="FF0000"/>
                </a:solidFill>
                <a:latin typeface="Montserrat"/>
              </a:rPr>
              <a:t>также подлежат указанию в справке. </a:t>
            </a:r>
            <a:endParaRPr lang="ru-RU" sz="1700" dirty="0" smtClean="0">
              <a:solidFill>
                <a:srgbClr val="FF0000"/>
              </a:solidFill>
              <a:latin typeface="Montserrat"/>
            </a:endParaRPr>
          </a:p>
          <a:p>
            <a:pPr algn="just"/>
            <a:endParaRPr lang="ru-RU" sz="1700" b="1" dirty="0">
              <a:solidFill>
                <a:srgbClr val="7030A0"/>
              </a:solidFill>
              <a:latin typeface="Montserrat"/>
            </a:endParaRPr>
          </a:p>
          <a:p>
            <a:pPr algn="just"/>
            <a:r>
              <a:rPr lang="ru-RU" sz="1700" b="1" dirty="0">
                <a:solidFill>
                  <a:srgbClr val="C00000"/>
                </a:solidFill>
                <a:latin typeface="Montserrat"/>
              </a:rPr>
              <a:t>ОБРАТИТЕ ВНИМАНИЕ: </a:t>
            </a:r>
            <a:r>
              <a:rPr lang="ru-RU" sz="1700" dirty="0">
                <a:solidFill>
                  <a:srgbClr val="7030A0"/>
                </a:solidFill>
                <a:latin typeface="Montserrat"/>
              </a:rPr>
              <a:t>Если на отчетную дату транспортное средство уже было отчуждено, то в подразделе 3.2 справки его отражать не следует. При этом в разделе 1 справки следует указать доход от продажи транспортного средства, в том числе по схеме "трейд-ин".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9097172" y="469342"/>
            <a:ext cx="2961478" cy="232737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 bwMode="auto">
          <a:xfrm>
            <a:off x="9097172" y="488391"/>
            <a:ext cx="28805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7030A0"/>
                </a:solidFill>
                <a:latin typeface="Montserrat"/>
              </a:rPr>
              <a:t>Указываются сведения о транспортных средствах, находящихся в </a:t>
            </a:r>
            <a:r>
              <a:rPr lang="ru-RU" sz="1600" dirty="0" smtClean="0">
                <a:solidFill>
                  <a:srgbClr val="7030A0"/>
                </a:solidFill>
                <a:latin typeface="Montserrat"/>
              </a:rPr>
              <a:t>собственности, </a:t>
            </a:r>
            <a:r>
              <a:rPr lang="ru-RU" sz="1600" dirty="0" smtClean="0">
                <a:solidFill>
                  <a:srgbClr val="FF0000"/>
                </a:solidFill>
                <a:latin typeface="Montserrat"/>
              </a:rPr>
              <a:t>независимо </a:t>
            </a:r>
            <a:r>
              <a:rPr lang="ru-RU" sz="1600" dirty="0">
                <a:solidFill>
                  <a:srgbClr val="FF0000"/>
                </a:solidFill>
                <a:latin typeface="Montserrat"/>
              </a:rPr>
              <a:t>от того, когда они были приобретены</a:t>
            </a:r>
            <a:r>
              <a:rPr lang="ru-RU" sz="1600" dirty="0">
                <a:solidFill>
                  <a:srgbClr val="7030A0"/>
                </a:solidFill>
                <a:latin typeface="Montserrat"/>
              </a:rPr>
              <a:t>, в каком регионе РФ или в каком </a:t>
            </a:r>
            <a:r>
              <a:rPr lang="ru-RU" sz="1600" dirty="0" smtClean="0">
                <a:solidFill>
                  <a:srgbClr val="7030A0"/>
                </a:solidFill>
                <a:latin typeface="Montserrat"/>
              </a:rPr>
              <a:t>государстве зарегистрированы</a:t>
            </a:r>
            <a:r>
              <a:rPr lang="ru-RU" sz="1600" dirty="0">
                <a:solidFill>
                  <a:srgbClr val="7030A0"/>
                </a:solidFill>
                <a:latin typeface="Montserrat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737" y="551214"/>
            <a:ext cx="5542491" cy="3351117"/>
          </a:xfrm>
          <a:prstGeom prst="rect">
            <a:avLst/>
          </a:prstGeom>
        </p:spPr>
      </p:pic>
      <p:cxnSp>
        <p:nvCxnSpPr>
          <p:cNvPr id="15" name="Прямая со стрелкой 14"/>
          <p:cNvCxnSpPr/>
          <p:nvPr/>
        </p:nvCxnSpPr>
        <p:spPr bwMode="auto">
          <a:xfrm flipH="1">
            <a:off x="7639050" y="1536269"/>
            <a:ext cx="1458122" cy="9676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1707460" y="0"/>
            <a:ext cx="7308749" cy="691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Montserrat"/>
              </a:rPr>
              <a:t>Заполнение Подраздела 3.2 «Транспортные средства»</a:t>
            </a:r>
            <a:endParaRPr lang="ru-RU" sz="2000" b="1" dirty="0">
              <a:solidFill>
                <a:srgbClr val="C00000"/>
              </a:solidFill>
              <a:latin typeface="Montserrat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66947" y="6365569"/>
            <a:ext cx="479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</a:t>
            </a:r>
            <a:endParaRPr lang="ru-RU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98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211901" y="5663047"/>
            <a:ext cx="2349465" cy="1281526"/>
          </a:xfrm>
          <a:prstGeom prst="rect">
            <a:avLst/>
          </a:prstGeom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3"/>
          <a:srcRect l="42609" r="7706"/>
          <a:stretch/>
        </p:blipFill>
        <p:spPr bwMode="auto">
          <a:xfrm rot="8493735">
            <a:off x="-444523" y="-341756"/>
            <a:ext cx="2267194" cy="202880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 bwMode="auto">
          <a:xfrm>
            <a:off x="1983477" y="1392898"/>
            <a:ext cx="9010650" cy="185040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983477" y="1509299"/>
            <a:ext cx="88011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dirty="0">
                <a:solidFill>
                  <a:srgbClr val="7030A0"/>
                </a:solidFill>
                <a:latin typeface="Montserrat"/>
              </a:rPr>
              <a:t>Цифровыми финансовыми активами признаются цифровые права, включающие </a:t>
            </a:r>
            <a:r>
              <a:rPr lang="ru-RU" sz="1700" u="sng" dirty="0">
                <a:solidFill>
                  <a:srgbClr val="7030A0"/>
                </a:solidFill>
                <a:latin typeface="Montserrat"/>
              </a:rPr>
              <a:t>денежные требования, возможность осуществления прав по эмиссионным ценным бумагам, права участия в капитале непубличного акционерного общества, право требовать передачи эмиссионных ценных бумаг</a:t>
            </a:r>
            <a:r>
              <a:rPr lang="ru-RU" sz="1700" dirty="0">
                <a:solidFill>
                  <a:srgbClr val="7030A0"/>
                </a:solidFill>
                <a:latin typeface="Montserrat"/>
              </a:rPr>
              <a:t>, которые предусмотрены решением о выпуске цифровых финансовых активов в порядке, установленном </a:t>
            </a:r>
            <a:r>
              <a:rPr lang="ru-RU" sz="1700" dirty="0" smtClean="0">
                <a:solidFill>
                  <a:srgbClr val="7030A0"/>
                </a:solidFill>
                <a:latin typeface="Montserrat"/>
              </a:rPr>
              <a:t>Федеральным </a:t>
            </a:r>
            <a:r>
              <a:rPr lang="ru-RU" sz="1700" dirty="0">
                <a:solidFill>
                  <a:srgbClr val="7030A0"/>
                </a:solidFill>
                <a:latin typeface="Montserrat"/>
              </a:rPr>
              <a:t>законом. 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561975" y="5312825"/>
            <a:ext cx="9649926" cy="116340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 bwMode="auto">
          <a:xfrm>
            <a:off x="561976" y="5399013"/>
            <a:ext cx="9505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7030A0"/>
                </a:solidFill>
                <a:latin typeface="Montserrat"/>
              </a:rPr>
              <a:t>Важным отличием </a:t>
            </a:r>
            <a:r>
              <a:rPr lang="ru-RU" sz="1600" dirty="0">
                <a:solidFill>
                  <a:srgbClr val="7030A0"/>
                </a:solidFill>
                <a:latin typeface="Montserrat"/>
              </a:rPr>
              <a:t>от традиционных (консервативных инструментов) является способ их выпуска, учета и обращения, которые возможны </a:t>
            </a:r>
            <a:r>
              <a:rPr lang="ru-RU" sz="1600" b="1" dirty="0">
                <a:solidFill>
                  <a:srgbClr val="FF0000"/>
                </a:solidFill>
                <a:latin typeface="Montserrat"/>
              </a:rPr>
              <a:t>только путем внесения (изменения) записей в информационную систему</a:t>
            </a:r>
            <a:r>
              <a:rPr lang="ru-RU" sz="1600" b="1" dirty="0">
                <a:solidFill>
                  <a:srgbClr val="7030A0"/>
                </a:solidFill>
                <a:latin typeface="Montserrat"/>
              </a:rPr>
              <a:t> </a:t>
            </a:r>
            <a:r>
              <a:rPr lang="ru-RU" sz="1600" dirty="0">
                <a:solidFill>
                  <a:srgbClr val="7030A0"/>
                </a:solidFill>
                <a:latin typeface="Montserrat"/>
              </a:rPr>
              <a:t>на основе распределенного реестра, а также в иные информационные системы.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2264770" y="213996"/>
            <a:ext cx="9055790" cy="846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800" b="1" dirty="0" smtClean="0">
                <a:solidFill>
                  <a:srgbClr val="C00000"/>
                </a:solidFill>
                <a:latin typeface="Montserrat"/>
              </a:rPr>
              <a:t>Заполнение Подраздела </a:t>
            </a:r>
            <a:r>
              <a:rPr lang="ru-RU" sz="1800" b="1" dirty="0">
                <a:solidFill>
                  <a:srgbClr val="C00000"/>
                </a:solidFill>
                <a:latin typeface="Montserrat"/>
              </a:rPr>
              <a:t>3.3 «Цифровые финансовые активы, цифровые права, включающие в себя одновременно цифровые финансовые активы и иные финансовые права»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76" y="3683169"/>
            <a:ext cx="8810625" cy="1057275"/>
          </a:xfrm>
          <a:prstGeom prst="rect">
            <a:avLst/>
          </a:prstGeom>
        </p:spPr>
      </p:pic>
      <p:cxnSp>
        <p:nvCxnSpPr>
          <p:cNvPr id="15" name="Прямая со стрелкой 14"/>
          <p:cNvCxnSpPr/>
          <p:nvPr/>
        </p:nvCxnSpPr>
        <p:spPr bwMode="auto">
          <a:xfrm flipV="1">
            <a:off x="8115300" y="4706923"/>
            <a:ext cx="171450" cy="60449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 bwMode="auto">
          <a:xfrm>
            <a:off x="66947" y="6365569"/>
            <a:ext cx="479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endParaRPr lang="ru-RU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3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211901" y="5663047"/>
            <a:ext cx="2349465" cy="1281526"/>
          </a:xfrm>
          <a:prstGeom prst="rect">
            <a:avLst/>
          </a:prstGeom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3"/>
          <a:srcRect l="42609" r="7706"/>
          <a:stretch/>
        </p:blipFill>
        <p:spPr bwMode="auto">
          <a:xfrm rot="8493735">
            <a:off x="-444523" y="-341756"/>
            <a:ext cx="2267194" cy="202880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 bwMode="auto">
          <a:xfrm>
            <a:off x="1983477" y="1392898"/>
            <a:ext cx="9010650" cy="189918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088252" y="1368476"/>
            <a:ext cx="880110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dirty="0">
                <a:solidFill>
                  <a:srgbClr val="7030A0"/>
                </a:solidFill>
                <a:latin typeface="Montserrat"/>
              </a:rPr>
              <a:t>Утилитарные цифровые права включают</a:t>
            </a:r>
            <a:r>
              <a:rPr lang="ru-RU" sz="1700" dirty="0" smtClean="0">
                <a:solidFill>
                  <a:srgbClr val="7030A0"/>
                </a:solidFill>
                <a:latin typeface="Montserrat"/>
              </a:rPr>
              <a:t>:</a:t>
            </a:r>
          </a:p>
          <a:p>
            <a:pPr algn="just"/>
            <a:endParaRPr lang="ru-RU" sz="1700" dirty="0">
              <a:solidFill>
                <a:srgbClr val="7030A0"/>
              </a:solidFill>
              <a:latin typeface="Montserrat"/>
            </a:endParaRPr>
          </a:p>
          <a:p>
            <a:pPr indent="361950" algn="just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7030A0"/>
                </a:solidFill>
                <a:latin typeface="Montserrat"/>
              </a:rPr>
              <a:t>право </a:t>
            </a:r>
            <a:r>
              <a:rPr lang="ru-RU" sz="1700" u="sng" dirty="0">
                <a:solidFill>
                  <a:srgbClr val="7030A0"/>
                </a:solidFill>
                <a:latin typeface="Montserrat"/>
              </a:rPr>
              <a:t>требовать передачи вещи (вещей)</a:t>
            </a:r>
            <a:r>
              <a:rPr lang="ru-RU" sz="1700" dirty="0">
                <a:solidFill>
                  <a:srgbClr val="7030A0"/>
                </a:solidFill>
                <a:latin typeface="Montserrat"/>
              </a:rPr>
              <a:t>; </a:t>
            </a:r>
          </a:p>
          <a:p>
            <a:pPr indent="361950" algn="just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7030A0"/>
                </a:solidFill>
                <a:latin typeface="Montserrat"/>
              </a:rPr>
              <a:t>право </a:t>
            </a:r>
            <a:r>
              <a:rPr lang="ru-RU" sz="1700" u="sng" dirty="0">
                <a:solidFill>
                  <a:srgbClr val="7030A0"/>
                </a:solidFill>
                <a:latin typeface="Montserrat"/>
              </a:rPr>
              <a:t>требовать передачи исключительных прав </a:t>
            </a:r>
            <a:r>
              <a:rPr lang="ru-RU" sz="1700" dirty="0">
                <a:solidFill>
                  <a:srgbClr val="7030A0"/>
                </a:solidFill>
                <a:latin typeface="Montserrat"/>
              </a:rPr>
              <a:t>на результаты интеллектуальной деятельности и (или) прав использования результатов интеллектуальной деятельности; </a:t>
            </a:r>
          </a:p>
          <a:p>
            <a:pPr indent="361950" algn="just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7030A0"/>
                </a:solidFill>
                <a:latin typeface="Montserrat"/>
              </a:rPr>
              <a:t>право </a:t>
            </a:r>
            <a:r>
              <a:rPr lang="ru-RU" sz="1700" u="sng" dirty="0">
                <a:solidFill>
                  <a:srgbClr val="7030A0"/>
                </a:solidFill>
                <a:latin typeface="Montserrat"/>
              </a:rPr>
              <a:t>требовать выполнения работ и (или) оказания услуг</a:t>
            </a:r>
            <a:r>
              <a:rPr lang="ru-RU" sz="1700" dirty="0">
                <a:solidFill>
                  <a:srgbClr val="7030A0"/>
                </a:solidFill>
                <a:latin typeface="Montserrat"/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561975" y="5462839"/>
            <a:ext cx="9649926" cy="83250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 bwMode="auto">
          <a:xfrm>
            <a:off x="689074" y="5562862"/>
            <a:ext cx="9320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7030A0"/>
                </a:solidFill>
                <a:latin typeface="Montserrat"/>
              </a:rPr>
              <a:t>Приобретение </a:t>
            </a:r>
            <a:r>
              <a:rPr lang="ru-RU" sz="1600" b="1" dirty="0">
                <a:solidFill>
                  <a:srgbClr val="7030A0"/>
                </a:solidFill>
                <a:latin typeface="Montserrat"/>
              </a:rPr>
              <a:t>утилитарных цифровых прав является одним из способов </a:t>
            </a:r>
            <a:r>
              <a:rPr lang="ru-RU" sz="1600" b="1" dirty="0">
                <a:solidFill>
                  <a:srgbClr val="FF0000"/>
                </a:solidFill>
                <a:latin typeface="Montserrat"/>
              </a:rPr>
              <a:t>инвестирования с использованием инвестиционной </a:t>
            </a:r>
            <a:r>
              <a:rPr lang="ru-RU" sz="1600" b="1" dirty="0" smtClean="0">
                <a:solidFill>
                  <a:srgbClr val="FF0000"/>
                </a:solidFill>
                <a:latin typeface="Montserrat"/>
              </a:rPr>
              <a:t>платформы</a:t>
            </a:r>
            <a:r>
              <a:rPr lang="ru-RU" sz="1600" b="1" dirty="0" smtClean="0">
                <a:solidFill>
                  <a:srgbClr val="7030A0"/>
                </a:solidFill>
                <a:latin typeface="Montserrat"/>
              </a:rPr>
              <a:t>.</a:t>
            </a:r>
            <a:endParaRPr lang="ru-RU" sz="1600" dirty="0">
              <a:solidFill>
                <a:srgbClr val="7030A0"/>
              </a:solidFill>
              <a:latin typeface="Montserrat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2264770" y="213996"/>
            <a:ext cx="9055790" cy="846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Montserrat"/>
              </a:rPr>
              <a:t>Заполнение Подраздела 3.4 «Утилитарные цифровые права»</a:t>
            </a:r>
            <a:endParaRPr lang="ru-RU" sz="2000" b="1" dirty="0">
              <a:solidFill>
                <a:srgbClr val="C00000"/>
              </a:solidFill>
              <a:latin typeface="Montserra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2" y="4108109"/>
            <a:ext cx="9090867" cy="902222"/>
          </a:xfrm>
          <a:prstGeom prst="rect">
            <a:avLst/>
          </a:prstGeom>
        </p:spPr>
      </p:pic>
      <p:cxnSp>
        <p:nvCxnSpPr>
          <p:cNvPr id="15" name="Прямая со стрелкой 14"/>
          <p:cNvCxnSpPr/>
          <p:nvPr/>
        </p:nvCxnSpPr>
        <p:spPr bwMode="auto">
          <a:xfrm flipH="1">
            <a:off x="8477250" y="3243305"/>
            <a:ext cx="304800" cy="86480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 bwMode="auto">
          <a:xfrm>
            <a:off x="66947" y="6365569"/>
            <a:ext cx="479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</a:t>
            </a:r>
            <a:endParaRPr lang="ru-RU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0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211901" y="5663047"/>
            <a:ext cx="2349465" cy="1281526"/>
          </a:xfrm>
          <a:prstGeom prst="rect">
            <a:avLst/>
          </a:prstGeom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3"/>
          <a:srcRect l="42609" r="7706"/>
          <a:stretch/>
        </p:blipFill>
        <p:spPr bwMode="auto">
          <a:xfrm rot="8493735">
            <a:off x="-444523" y="-341756"/>
            <a:ext cx="2267194" cy="202880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 bwMode="auto">
          <a:xfrm>
            <a:off x="2088252" y="1088511"/>
            <a:ext cx="9010650" cy="122440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193027" y="1131327"/>
            <a:ext cx="88011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dirty="0" smtClean="0">
                <a:solidFill>
                  <a:srgbClr val="7030A0"/>
                </a:solidFill>
                <a:latin typeface="Montserrat"/>
              </a:rPr>
              <a:t>Цифровой </a:t>
            </a:r>
            <a:r>
              <a:rPr lang="ru-RU" sz="1700" dirty="0">
                <a:solidFill>
                  <a:srgbClr val="7030A0"/>
                </a:solidFill>
                <a:latin typeface="Montserrat"/>
              </a:rPr>
              <a:t>валютой признается совокупность электронных </a:t>
            </a:r>
            <a:r>
              <a:rPr lang="ru-RU" sz="1700" dirty="0" smtClean="0">
                <a:solidFill>
                  <a:srgbClr val="7030A0"/>
                </a:solidFill>
                <a:latin typeface="Montserrat"/>
              </a:rPr>
              <a:t>данных, </a:t>
            </a:r>
            <a:r>
              <a:rPr lang="ru-RU" sz="1700" dirty="0">
                <a:solidFill>
                  <a:srgbClr val="7030A0"/>
                </a:solidFill>
                <a:latin typeface="Montserrat"/>
              </a:rPr>
              <a:t>содержащихся в информационной системе, которые предлагаются и (или) могут быть приняты в качестве средства платежа, не являющегося денежной единицей Российской </a:t>
            </a:r>
            <a:r>
              <a:rPr lang="ru-RU" sz="1700" dirty="0" smtClean="0">
                <a:solidFill>
                  <a:srgbClr val="7030A0"/>
                </a:solidFill>
                <a:latin typeface="Montserrat"/>
              </a:rPr>
              <a:t>Федерации </a:t>
            </a:r>
            <a:r>
              <a:rPr lang="ru-RU" sz="1700" u="sng" dirty="0" smtClean="0">
                <a:solidFill>
                  <a:srgbClr val="7030A0"/>
                </a:solidFill>
                <a:latin typeface="Montserrat"/>
              </a:rPr>
              <a:t>(</a:t>
            </a:r>
            <a:r>
              <a:rPr lang="ru-RU" sz="1700" u="sng" dirty="0">
                <a:solidFill>
                  <a:srgbClr val="7030A0"/>
                </a:solidFill>
                <a:latin typeface="Montserrat"/>
              </a:rPr>
              <a:t>например </a:t>
            </a:r>
            <a:r>
              <a:rPr lang="ru-RU" sz="1700" u="sng" dirty="0" err="1">
                <a:solidFill>
                  <a:srgbClr val="7030A0"/>
                </a:solidFill>
                <a:latin typeface="Montserrat"/>
              </a:rPr>
              <a:t>Биткоин</a:t>
            </a:r>
            <a:r>
              <a:rPr lang="ru-RU" sz="1700" u="sng" dirty="0">
                <a:solidFill>
                  <a:srgbClr val="7030A0"/>
                </a:solidFill>
                <a:latin typeface="Montserrat"/>
              </a:rPr>
              <a:t> (</a:t>
            </a:r>
            <a:r>
              <a:rPr lang="en-US" sz="1700" u="sng" dirty="0">
                <a:solidFill>
                  <a:srgbClr val="7030A0"/>
                </a:solidFill>
                <a:latin typeface="Montserrat"/>
              </a:rPr>
              <a:t>BTC), </a:t>
            </a:r>
            <a:r>
              <a:rPr lang="ru-RU" sz="1700" u="sng" dirty="0" err="1">
                <a:solidFill>
                  <a:srgbClr val="7030A0"/>
                </a:solidFill>
                <a:latin typeface="Montserrat"/>
              </a:rPr>
              <a:t>Эфириум</a:t>
            </a:r>
            <a:r>
              <a:rPr lang="ru-RU" sz="1700" u="sng" dirty="0">
                <a:solidFill>
                  <a:srgbClr val="7030A0"/>
                </a:solidFill>
                <a:latin typeface="Montserrat"/>
              </a:rPr>
              <a:t> (</a:t>
            </a:r>
            <a:r>
              <a:rPr lang="en-US" sz="1700" u="sng" dirty="0">
                <a:solidFill>
                  <a:srgbClr val="7030A0"/>
                </a:solidFill>
                <a:latin typeface="Montserrat"/>
              </a:rPr>
              <a:t>ETH), </a:t>
            </a:r>
            <a:r>
              <a:rPr lang="ru-RU" sz="1700" u="sng" dirty="0" err="1">
                <a:solidFill>
                  <a:srgbClr val="7030A0"/>
                </a:solidFill>
                <a:latin typeface="Montserrat"/>
              </a:rPr>
              <a:t>Тезер</a:t>
            </a:r>
            <a:r>
              <a:rPr lang="ru-RU" sz="1700" u="sng" dirty="0">
                <a:solidFill>
                  <a:srgbClr val="7030A0"/>
                </a:solidFill>
                <a:latin typeface="Montserrat"/>
              </a:rPr>
              <a:t> (</a:t>
            </a:r>
            <a:r>
              <a:rPr lang="en-US" sz="1700" u="sng" dirty="0">
                <a:solidFill>
                  <a:srgbClr val="7030A0"/>
                </a:solidFill>
                <a:latin typeface="Montserrat"/>
              </a:rPr>
              <a:t>USDT)</a:t>
            </a:r>
            <a:r>
              <a:rPr lang="ru-RU" sz="1700" u="sng" dirty="0" smtClean="0">
                <a:solidFill>
                  <a:srgbClr val="7030A0"/>
                </a:solidFill>
                <a:latin typeface="Montserrat"/>
              </a:rPr>
              <a:t>.</a:t>
            </a:r>
            <a:endParaRPr lang="ru-RU" sz="1700" u="sng" dirty="0">
              <a:solidFill>
                <a:srgbClr val="7030A0"/>
              </a:solidFill>
              <a:latin typeface="Montserrat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561975" y="5312825"/>
            <a:ext cx="9649926" cy="98251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 bwMode="auto">
          <a:xfrm>
            <a:off x="561975" y="5399013"/>
            <a:ext cx="9496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7030A0"/>
                </a:solidFill>
                <a:latin typeface="Montserrat"/>
              </a:rPr>
              <a:t>К </a:t>
            </a:r>
            <a:r>
              <a:rPr lang="ru-RU" sz="1600" dirty="0">
                <a:solidFill>
                  <a:srgbClr val="7030A0"/>
                </a:solidFill>
                <a:latin typeface="Montserrat"/>
              </a:rPr>
              <a:t>цифровой валюте </a:t>
            </a:r>
            <a:r>
              <a:rPr lang="ru-RU" sz="1600" b="1" dirty="0">
                <a:solidFill>
                  <a:srgbClr val="FF0000"/>
                </a:solidFill>
                <a:latin typeface="Montserrat"/>
              </a:rPr>
              <a:t>не относятся бонусные баллы, бонусы на накопительных дисконтных картах</a:t>
            </a:r>
            <a:r>
              <a:rPr lang="ru-RU" sz="1600" dirty="0">
                <a:solidFill>
                  <a:srgbClr val="7030A0"/>
                </a:solidFill>
                <a:latin typeface="Montserrat"/>
              </a:rPr>
              <a:t>, начисленные банками и иными организациями за пользование их услугами, в том числе в виде денежных средств </a:t>
            </a:r>
            <a:r>
              <a:rPr lang="ru-RU" sz="1600" dirty="0" smtClean="0">
                <a:solidFill>
                  <a:srgbClr val="7030A0"/>
                </a:solidFill>
                <a:latin typeface="Montserrat"/>
              </a:rPr>
              <a:t>(«</a:t>
            </a:r>
            <a:r>
              <a:rPr lang="ru-RU" sz="1600" dirty="0" err="1" smtClean="0">
                <a:solidFill>
                  <a:srgbClr val="7030A0"/>
                </a:solidFill>
                <a:latin typeface="Montserrat"/>
              </a:rPr>
              <a:t>кешбэк</a:t>
            </a:r>
            <a:r>
              <a:rPr lang="ru-RU" sz="1600" dirty="0" smtClean="0">
                <a:solidFill>
                  <a:srgbClr val="7030A0"/>
                </a:solidFill>
                <a:latin typeface="Montserrat"/>
              </a:rPr>
              <a:t> сервис»).</a:t>
            </a:r>
            <a:endParaRPr lang="ru-RU" sz="1600" dirty="0">
              <a:solidFill>
                <a:srgbClr val="7030A0"/>
              </a:solidFill>
              <a:latin typeface="Montserrat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2264770" y="213996"/>
            <a:ext cx="9055790" cy="846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Montserrat"/>
              </a:rPr>
              <a:t>Заполнение Подраздела 3.5 «Цифровая валюта»</a:t>
            </a:r>
            <a:endParaRPr lang="ru-RU" sz="2000" b="1" dirty="0">
              <a:solidFill>
                <a:srgbClr val="C00000"/>
              </a:solidFill>
              <a:latin typeface="Montserra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28" y="3341563"/>
            <a:ext cx="10119032" cy="1069124"/>
          </a:xfrm>
          <a:prstGeom prst="rect">
            <a:avLst/>
          </a:prstGeom>
        </p:spPr>
      </p:pic>
      <p:cxnSp>
        <p:nvCxnSpPr>
          <p:cNvPr id="15" name="Прямая со стрелкой 14"/>
          <p:cNvCxnSpPr/>
          <p:nvPr/>
        </p:nvCxnSpPr>
        <p:spPr bwMode="auto">
          <a:xfrm>
            <a:off x="5386938" y="2312916"/>
            <a:ext cx="1405727" cy="102864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 bwMode="auto">
          <a:xfrm>
            <a:off x="66947" y="6365569"/>
            <a:ext cx="479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</a:t>
            </a:r>
            <a:endParaRPr lang="ru-RU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17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53479881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349821" y="3713018"/>
            <a:ext cx="9432479" cy="89747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7030A0"/>
                </a:solidFill>
                <a:latin typeface="Montserrat"/>
              </a:rPr>
              <a:t>Заполнение раздела 4</a:t>
            </a:r>
            <a:br>
              <a:rPr lang="ru-RU" b="1" dirty="0" smtClean="0">
                <a:solidFill>
                  <a:srgbClr val="7030A0"/>
                </a:solidFill>
                <a:latin typeface="Montserrat"/>
              </a:rPr>
            </a:br>
            <a:r>
              <a:rPr lang="ru-RU" b="1" dirty="0">
                <a:solidFill>
                  <a:srgbClr val="7030A0"/>
                </a:solidFill>
                <a:latin typeface="Montserrat"/>
              </a:rPr>
              <a:t>«Сведения о счетах в банках и иных кредитных организациях»</a:t>
            </a:r>
          </a:p>
        </p:txBody>
      </p:sp>
      <p:pic>
        <p:nvPicPr>
          <p:cNvPr id="6" name="Рисунок 6"/>
          <p:cNvPicPr>
            <a:picLocks noChangeAspect="1"/>
          </p:cNvPicPr>
          <p:nvPr/>
        </p:nvPicPr>
        <p:blipFill>
          <a:blip r:embed="rId2"/>
          <a:srcRect l="42609" r="7706"/>
          <a:stretch/>
        </p:blipFill>
        <p:spPr bwMode="auto">
          <a:xfrm rot="8493735">
            <a:off x="-444523" y="-341756"/>
            <a:ext cx="2267194" cy="2028802"/>
          </a:xfrm>
          <a:prstGeom prst="rect">
            <a:avLst/>
          </a:prstGeom>
        </p:spPr>
      </p:pic>
      <p:pic>
        <p:nvPicPr>
          <p:cNvPr id="7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064589" y="5652656"/>
            <a:ext cx="2349465" cy="1281526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 bwMode="auto">
          <a:xfrm>
            <a:off x="2207620" y="4825394"/>
            <a:ext cx="80741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70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 bwMode="auto">
          <a:xfrm>
            <a:off x="1201250" y="860168"/>
            <a:ext cx="9010650" cy="96038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211901" y="5663047"/>
            <a:ext cx="2349465" cy="1281526"/>
          </a:xfrm>
          <a:prstGeom prst="rect">
            <a:avLst/>
          </a:prstGeom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3"/>
          <a:srcRect l="42609" r="7706"/>
          <a:stretch/>
        </p:blipFill>
        <p:spPr bwMode="auto">
          <a:xfrm rot="8493735">
            <a:off x="-444523" y="-341756"/>
            <a:ext cx="2267194" cy="202880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98383" y="901779"/>
            <a:ext cx="88011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dirty="0">
                <a:solidFill>
                  <a:srgbClr val="7030A0"/>
                </a:solidFill>
                <a:latin typeface="Montserrat"/>
              </a:rPr>
              <a:t>В данном разделе справки отражается </a:t>
            </a:r>
            <a:r>
              <a:rPr lang="ru-RU" sz="1700" b="1" dirty="0">
                <a:solidFill>
                  <a:srgbClr val="FF0000"/>
                </a:solidFill>
                <a:latin typeface="Montserrat"/>
              </a:rPr>
              <a:t>информация обо всех счетах</a:t>
            </a:r>
            <a:r>
              <a:rPr lang="ru-RU" sz="1700" dirty="0">
                <a:solidFill>
                  <a:srgbClr val="7030A0"/>
                </a:solidFill>
                <a:latin typeface="Montserrat"/>
              </a:rPr>
              <a:t>, открытых по состоянию на отчетную дату в банках и иных кредитных организациях на имя лица, в отношении которого представляется справка, в том числе</a:t>
            </a:r>
            <a:r>
              <a:rPr lang="ru-RU" sz="1700" dirty="0" smtClean="0">
                <a:solidFill>
                  <a:srgbClr val="7030A0"/>
                </a:solidFill>
                <a:latin typeface="Montserrat"/>
              </a:rPr>
              <a:t>:</a:t>
            </a:r>
            <a:endParaRPr lang="ru-RU" sz="1700" dirty="0">
              <a:solidFill>
                <a:srgbClr val="7030A0"/>
              </a:solidFill>
              <a:latin typeface="Montserrat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185967" y="1925280"/>
            <a:ext cx="9025933" cy="42469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 bwMode="auto">
          <a:xfrm>
            <a:off x="1251845" y="2071618"/>
            <a:ext cx="8847638" cy="4100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7030A0"/>
                </a:solidFill>
                <a:latin typeface="Montserrat"/>
              </a:rPr>
              <a:t>счета </a:t>
            </a:r>
            <a:r>
              <a:rPr lang="ru-RU" sz="1600" dirty="0">
                <a:solidFill>
                  <a:srgbClr val="7030A0"/>
                </a:solidFill>
                <a:latin typeface="Montserrat"/>
              </a:rPr>
              <a:t>с </a:t>
            </a:r>
            <a:r>
              <a:rPr lang="ru-RU" sz="1600" u="sng" dirty="0">
                <a:solidFill>
                  <a:srgbClr val="F25050"/>
                </a:solidFill>
                <a:latin typeface="Montserrat"/>
              </a:rPr>
              <a:t>нулевым остатком </a:t>
            </a:r>
            <a:r>
              <a:rPr lang="ru-RU" sz="1600" dirty="0">
                <a:solidFill>
                  <a:srgbClr val="7030A0"/>
                </a:solidFill>
                <a:latin typeface="Montserrat"/>
              </a:rPr>
              <a:t>по состоянию на отчетную дату; </a:t>
            </a:r>
          </a:p>
          <a:p>
            <a:pPr indent="45720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7030A0"/>
                </a:solidFill>
                <a:latin typeface="Montserrat"/>
              </a:rPr>
              <a:t>счета</a:t>
            </a:r>
            <a:r>
              <a:rPr lang="ru-RU" sz="1600" dirty="0">
                <a:solidFill>
                  <a:srgbClr val="7030A0"/>
                </a:solidFill>
                <a:latin typeface="Montserrat"/>
              </a:rPr>
              <a:t>, совершение операций по которым осуществляется </a:t>
            </a:r>
            <a:r>
              <a:rPr lang="ru-RU" sz="1600" u="sng" dirty="0">
                <a:solidFill>
                  <a:srgbClr val="F25050"/>
                </a:solidFill>
                <a:latin typeface="Montserrat"/>
              </a:rPr>
              <a:t>с использованием расчетных (дебетовых) карт, кредитных карт</a:t>
            </a:r>
            <a:r>
              <a:rPr lang="ru-RU" sz="1600" dirty="0">
                <a:solidFill>
                  <a:srgbClr val="7030A0"/>
                </a:solidFill>
                <a:latin typeface="Montserrat"/>
              </a:rPr>
              <a:t>, например, различные виды социальных карт (социальная карта москвича, социальная карта студента, социальная карта учащегося), платежных карт для зачисления пенсии и др., в том числе в случаях окончания срока действия этих карт (их блокировки), если при этом счет не был закрыт; </a:t>
            </a:r>
          </a:p>
          <a:p>
            <a:pPr indent="45720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7030A0"/>
                </a:solidFill>
                <a:latin typeface="Montserrat"/>
              </a:rPr>
              <a:t>счета </a:t>
            </a:r>
            <a:r>
              <a:rPr lang="ru-RU" sz="1600" dirty="0">
                <a:solidFill>
                  <a:srgbClr val="7030A0"/>
                </a:solidFill>
                <a:latin typeface="Montserrat"/>
              </a:rPr>
              <a:t>(вклады) </a:t>
            </a:r>
            <a:r>
              <a:rPr lang="ru-RU" sz="1600" u="sng" dirty="0">
                <a:solidFill>
                  <a:srgbClr val="F25050"/>
                </a:solidFill>
                <a:latin typeface="Montserrat"/>
              </a:rPr>
              <a:t>в иностранных банках</a:t>
            </a:r>
            <a:r>
              <a:rPr lang="ru-RU" sz="1600" dirty="0">
                <a:solidFill>
                  <a:srgbClr val="7030A0"/>
                </a:solidFill>
                <a:latin typeface="Montserrat"/>
              </a:rPr>
              <a:t>, расположенных за пределами Российской Федерации;</a:t>
            </a:r>
          </a:p>
          <a:p>
            <a:pPr indent="45720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7030A0"/>
                </a:solidFill>
                <a:latin typeface="Montserrat"/>
              </a:rPr>
              <a:t>счета</a:t>
            </a:r>
            <a:r>
              <a:rPr lang="ru-RU" sz="1600" dirty="0">
                <a:solidFill>
                  <a:srgbClr val="7030A0"/>
                </a:solidFill>
                <a:latin typeface="Montserrat"/>
              </a:rPr>
              <a:t>, </a:t>
            </a:r>
            <a:r>
              <a:rPr lang="ru-RU" sz="1600" u="sng" dirty="0">
                <a:solidFill>
                  <a:srgbClr val="F25050"/>
                </a:solidFill>
                <a:latin typeface="Montserrat"/>
              </a:rPr>
              <a:t>открытые для погашения кредита</a:t>
            </a:r>
            <a:r>
              <a:rPr lang="ru-RU" sz="1600" dirty="0">
                <a:solidFill>
                  <a:srgbClr val="7030A0"/>
                </a:solidFill>
                <a:latin typeface="Montserrat"/>
              </a:rPr>
              <a:t>; </a:t>
            </a:r>
          </a:p>
          <a:p>
            <a:pPr indent="45720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7030A0"/>
                </a:solidFill>
                <a:latin typeface="Montserrat"/>
              </a:rPr>
              <a:t>вклады </a:t>
            </a:r>
            <a:r>
              <a:rPr lang="ru-RU" sz="1600" dirty="0">
                <a:solidFill>
                  <a:srgbClr val="7030A0"/>
                </a:solidFill>
                <a:latin typeface="Montserrat"/>
              </a:rPr>
              <a:t>(счета) </a:t>
            </a:r>
            <a:r>
              <a:rPr lang="ru-RU" sz="1600" u="sng" dirty="0">
                <a:solidFill>
                  <a:srgbClr val="F25050"/>
                </a:solidFill>
                <a:latin typeface="Montserrat"/>
              </a:rPr>
              <a:t>в драгоценных металлах </a:t>
            </a:r>
            <a:r>
              <a:rPr lang="ru-RU" sz="1600" dirty="0">
                <a:solidFill>
                  <a:srgbClr val="7030A0"/>
                </a:solidFill>
                <a:latin typeface="Montserrat"/>
              </a:rPr>
              <a:t>(в том числе указывается вид счета и металл, в котором он открыт); </a:t>
            </a:r>
            <a:endParaRPr lang="ru-RU" sz="1600" dirty="0" smtClean="0">
              <a:solidFill>
                <a:srgbClr val="7030A0"/>
              </a:solidFill>
              <a:latin typeface="Montserrat"/>
            </a:endParaRPr>
          </a:p>
          <a:p>
            <a:pPr indent="45720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7030A0"/>
                </a:solidFill>
                <a:latin typeface="Montserrat"/>
              </a:rPr>
              <a:t>счета</a:t>
            </a:r>
            <a:r>
              <a:rPr lang="ru-RU" sz="1600" dirty="0">
                <a:solidFill>
                  <a:srgbClr val="7030A0"/>
                </a:solidFill>
                <a:latin typeface="Montserrat"/>
              </a:rPr>
              <a:t>, открытые гражданам, </a:t>
            </a:r>
            <a:r>
              <a:rPr lang="ru-RU" sz="1600" u="sng" dirty="0">
                <a:solidFill>
                  <a:srgbClr val="F25050"/>
                </a:solidFill>
                <a:latin typeface="Montserrat"/>
              </a:rPr>
              <a:t>зарегистрированным в качестве индивидуальных предпринимателей</a:t>
            </a:r>
            <a:r>
              <a:rPr lang="ru-RU" sz="1600" dirty="0">
                <a:solidFill>
                  <a:srgbClr val="7030A0"/>
                </a:solidFill>
                <a:latin typeface="Montserrat"/>
              </a:rPr>
              <a:t>; </a:t>
            </a:r>
          </a:p>
          <a:p>
            <a:pPr indent="457200" algn="just">
              <a:buFont typeface="Arial" panose="020B0604020202020204" pitchFamily="34" charset="0"/>
              <a:buChar char="•"/>
            </a:pPr>
            <a:r>
              <a:rPr lang="ru-RU" sz="1600" u="sng" dirty="0" smtClean="0">
                <a:solidFill>
                  <a:srgbClr val="F25050"/>
                </a:solidFill>
                <a:latin typeface="Montserrat"/>
              </a:rPr>
              <a:t>номинальный</a:t>
            </a:r>
            <a:r>
              <a:rPr lang="ru-RU" sz="1600" dirty="0" smtClean="0">
                <a:solidFill>
                  <a:srgbClr val="7030A0"/>
                </a:solidFill>
                <a:latin typeface="Montserrat"/>
              </a:rPr>
              <a:t> </a:t>
            </a:r>
            <a:r>
              <a:rPr lang="ru-RU" sz="1600" dirty="0">
                <a:solidFill>
                  <a:srgbClr val="7030A0"/>
                </a:solidFill>
                <a:latin typeface="Montserrat"/>
              </a:rPr>
              <a:t>счет; </a:t>
            </a:r>
          </a:p>
          <a:p>
            <a:pPr indent="45720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7030A0"/>
                </a:solidFill>
                <a:latin typeface="Montserrat"/>
              </a:rPr>
              <a:t>счет </a:t>
            </a:r>
            <a:r>
              <a:rPr lang="ru-RU" sz="1600" u="sng" dirty="0" err="1" smtClean="0">
                <a:solidFill>
                  <a:srgbClr val="F25050"/>
                </a:solidFill>
                <a:latin typeface="Montserrat"/>
              </a:rPr>
              <a:t>эскроу</a:t>
            </a:r>
            <a:r>
              <a:rPr lang="ru-RU" sz="1600" dirty="0" smtClean="0">
                <a:solidFill>
                  <a:srgbClr val="7030A0"/>
                </a:solidFill>
                <a:latin typeface="Montserrat"/>
              </a:rPr>
              <a:t>;</a:t>
            </a:r>
          </a:p>
          <a:p>
            <a:pPr indent="45720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7030A0"/>
                </a:solidFill>
                <a:latin typeface="Montserrat"/>
              </a:rPr>
              <a:t>счет </a:t>
            </a:r>
            <a:r>
              <a:rPr lang="ru-RU" sz="1600" u="sng" dirty="0">
                <a:solidFill>
                  <a:srgbClr val="F25050"/>
                </a:solidFill>
                <a:latin typeface="Montserrat"/>
              </a:rPr>
              <a:t>цифрового рубля</a:t>
            </a:r>
            <a:r>
              <a:rPr lang="ru-RU" sz="1600" dirty="0">
                <a:solidFill>
                  <a:srgbClr val="7030A0"/>
                </a:solidFill>
                <a:latin typeface="Montserrat"/>
              </a:rPr>
              <a:t>.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1707460" y="0"/>
            <a:ext cx="8345486" cy="691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Montserrat"/>
              </a:rPr>
              <a:t>Заполнение Раздела 4 «Сведения о счетах в банках и иных кредитных организациях</a:t>
            </a:r>
            <a:endParaRPr lang="ru-RU" sz="2000" b="1" dirty="0">
              <a:solidFill>
                <a:srgbClr val="C00000"/>
              </a:solidFill>
              <a:latin typeface="Montserrat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66947" y="6365569"/>
            <a:ext cx="479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</a:t>
            </a:r>
            <a:endParaRPr lang="ru-RU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65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Блок-схема: перфолента 21"/>
          <p:cNvSpPr/>
          <p:nvPr/>
        </p:nvSpPr>
        <p:spPr bwMode="auto">
          <a:xfrm>
            <a:off x="3998420" y="4706353"/>
            <a:ext cx="6489748" cy="829130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перфолента 20"/>
          <p:cNvSpPr/>
          <p:nvPr/>
        </p:nvSpPr>
        <p:spPr bwMode="auto">
          <a:xfrm>
            <a:off x="3998420" y="3016546"/>
            <a:ext cx="6489748" cy="829130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3998420" y="1493446"/>
            <a:ext cx="6489748" cy="829130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86735888" name="Рисунок 6"/>
          <p:cNvPicPr>
            <a:picLocks noChangeAspect="1"/>
          </p:cNvPicPr>
          <p:nvPr/>
        </p:nvPicPr>
        <p:blipFill>
          <a:blip r:embed="rId3"/>
          <a:srcRect l="42609" r="7706"/>
          <a:stretch/>
        </p:blipFill>
        <p:spPr bwMode="auto">
          <a:xfrm rot="8493735">
            <a:off x="-444523" y="-341756"/>
            <a:ext cx="2267194" cy="2028802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467956" y="173095"/>
            <a:ext cx="7348451" cy="691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Montserrat"/>
              </a:rPr>
              <a:t>Определение круга лиц (членов семьи), в отношении которых необходимо представлять сведения</a:t>
            </a:r>
            <a:endParaRPr lang="ru-RU" sz="2000" b="1" dirty="0">
              <a:solidFill>
                <a:srgbClr val="C00000"/>
              </a:solidFill>
              <a:latin typeface="Montserrat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88720" y="1437580"/>
            <a:ext cx="2809702" cy="98090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1188718" y="2891782"/>
            <a:ext cx="2809702" cy="122986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1188718" y="4520753"/>
            <a:ext cx="2809702" cy="120032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97278" y="1431204"/>
            <a:ext cx="29202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/>
              </a:rPr>
              <a:t>Гражданский/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/>
              </a:rPr>
              <a:t>муниципальный служащий</a:t>
            </a:r>
            <a:endParaRPr lang="ru-RU" sz="2000" b="1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1352478" y="2849235"/>
            <a:ext cx="2554501" cy="1314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/>
              </a:rPr>
              <a:t>Супруг(а) гражданского/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/>
              </a:rPr>
              <a:t>муниципального служащего</a:t>
            </a:r>
            <a:endParaRPr lang="ru-RU" sz="2000" b="1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1133436" y="4531149"/>
            <a:ext cx="2992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Montserrat"/>
              </a:rPr>
              <a:t>Несовершеннолетний </a:t>
            </a:r>
            <a:r>
              <a:rPr lang="ru-RU" b="1" dirty="0">
                <a:solidFill>
                  <a:schemeClr val="bg1"/>
                </a:solidFill>
                <a:latin typeface="Montserrat"/>
              </a:rPr>
              <a:t>ребенок гражданского/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Montserrat"/>
              </a:rPr>
              <a:t>муниципального </a:t>
            </a:r>
            <a:r>
              <a:rPr lang="ru-RU" b="1" dirty="0" smtClean="0">
                <a:solidFill>
                  <a:schemeClr val="bg1"/>
                </a:solidFill>
                <a:latin typeface="Montserrat"/>
              </a:rPr>
              <a:t>служащего</a:t>
            </a:r>
            <a:endParaRPr lang="ru-RU" b="1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81300" y="1641553"/>
            <a:ext cx="6051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7030A0"/>
                </a:solidFill>
                <a:latin typeface="Montserrat"/>
              </a:rPr>
              <a:t>Если по состоянию </a:t>
            </a:r>
            <a:r>
              <a:rPr lang="ru-RU" sz="1600" b="1" dirty="0">
                <a:solidFill>
                  <a:srgbClr val="F25050"/>
                </a:solidFill>
                <a:latin typeface="Montserrat"/>
              </a:rPr>
              <a:t>на</a:t>
            </a:r>
            <a:r>
              <a:rPr lang="ru-RU" sz="1600" dirty="0">
                <a:solidFill>
                  <a:srgbClr val="7030A0"/>
                </a:solidFill>
                <a:latin typeface="Montserrat"/>
              </a:rPr>
              <a:t> </a:t>
            </a:r>
            <a:r>
              <a:rPr lang="ru-RU" sz="1600" b="1" dirty="0">
                <a:solidFill>
                  <a:srgbClr val="F25050"/>
                </a:solidFill>
                <a:latin typeface="Montserrat"/>
              </a:rPr>
              <a:t>31.12.2023</a:t>
            </a:r>
            <a:r>
              <a:rPr lang="ru-RU" sz="1600" dirty="0">
                <a:solidFill>
                  <a:srgbClr val="7030A0"/>
                </a:solidFill>
                <a:latin typeface="Montserrat"/>
              </a:rPr>
              <a:t> должность была в соответствующем перечне.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4181301" y="3206653"/>
            <a:ext cx="6051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7030A0"/>
                </a:solidFill>
                <a:latin typeface="Montserrat"/>
              </a:rPr>
              <a:t>Если по состоянию </a:t>
            </a:r>
            <a:r>
              <a:rPr lang="ru-RU" sz="1600" b="1" dirty="0">
                <a:solidFill>
                  <a:srgbClr val="F25050"/>
                </a:solidFill>
                <a:latin typeface="Montserrat"/>
              </a:rPr>
              <a:t>на</a:t>
            </a:r>
            <a:r>
              <a:rPr lang="ru-RU" sz="1600" dirty="0">
                <a:solidFill>
                  <a:srgbClr val="7030A0"/>
                </a:solidFill>
                <a:latin typeface="Montserrat"/>
              </a:rPr>
              <a:t> </a:t>
            </a:r>
            <a:r>
              <a:rPr lang="ru-RU" sz="1600" b="1" dirty="0">
                <a:solidFill>
                  <a:srgbClr val="F25050"/>
                </a:solidFill>
                <a:latin typeface="Montserrat"/>
              </a:rPr>
              <a:t>31.12.2023</a:t>
            </a:r>
            <a:r>
              <a:rPr lang="ru-RU" sz="1600" dirty="0">
                <a:solidFill>
                  <a:srgbClr val="7030A0"/>
                </a:solidFill>
                <a:latin typeface="Montserrat"/>
              </a:rPr>
              <a:t> брак являлся заключенным.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4089860" y="4856296"/>
            <a:ext cx="6051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7030A0"/>
                </a:solidFill>
                <a:latin typeface="Montserrat"/>
              </a:rPr>
              <a:t>Если по состоянию </a:t>
            </a:r>
            <a:r>
              <a:rPr lang="ru-RU" sz="1600" b="1" dirty="0">
                <a:solidFill>
                  <a:srgbClr val="F25050"/>
                </a:solidFill>
                <a:latin typeface="Montserrat"/>
              </a:rPr>
              <a:t>на</a:t>
            </a:r>
            <a:r>
              <a:rPr lang="ru-RU" sz="1600" dirty="0">
                <a:solidFill>
                  <a:srgbClr val="7030A0"/>
                </a:solidFill>
                <a:latin typeface="Montserrat"/>
              </a:rPr>
              <a:t> </a:t>
            </a:r>
            <a:r>
              <a:rPr lang="ru-RU" sz="1600" b="1" dirty="0">
                <a:solidFill>
                  <a:srgbClr val="F25050"/>
                </a:solidFill>
                <a:latin typeface="Montserrat"/>
              </a:rPr>
              <a:t>31.12.2023</a:t>
            </a:r>
            <a:r>
              <a:rPr lang="ru-RU" sz="1600" dirty="0">
                <a:solidFill>
                  <a:srgbClr val="7030A0"/>
                </a:solidFill>
                <a:latin typeface="Montserrat"/>
              </a:rPr>
              <a:t> ребенку не исполнилось 18 лет.</a:t>
            </a:r>
          </a:p>
        </p:txBody>
      </p:sp>
      <p:pic>
        <p:nvPicPr>
          <p:cNvPr id="17" name="Рисунок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064589" y="5652656"/>
            <a:ext cx="2349465" cy="1281526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 bwMode="auto">
          <a:xfrm>
            <a:off x="1898998" y="900178"/>
            <a:ext cx="80741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 bwMode="auto">
          <a:xfrm>
            <a:off x="140685" y="6365569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ru-RU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4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211901" y="5663047"/>
            <a:ext cx="2349465" cy="1281526"/>
          </a:xfrm>
          <a:prstGeom prst="rect">
            <a:avLst/>
          </a:prstGeom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3"/>
          <a:srcRect l="42609" r="7706"/>
          <a:stretch/>
        </p:blipFill>
        <p:spPr bwMode="auto">
          <a:xfrm rot="8493735">
            <a:off x="-444523" y="-341756"/>
            <a:ext cx="2267194" cy="202880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 bwMode="auto">
          <a:xfrm>
            <a:off x="1617317" y="1266687"/>
            <a:ext cx="9419491" cy="458166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 bwMode="auto">
          <a:xfrm>
            <a:off x="1707460" y="1356915"/>
            <a:ext cx="93293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Montserrat"/>
              </a:rPr>
              <a:t>ОБРАТИТЕ ВНИМАНИЕ</a:t>
            </a:r>
            <a:r>
              <a:rPr lang="ru-RU" sz="2000" b="1" dirty="0" smtClean="0">
                <a:solidFill>
                  <a:srgbClr val="C00000"/>
                </a:solidFill>
                <a:latin typeface="Montserrat"/>
              </a:rPr>
              <a:t>:</a:t>
            </a:r>
          </a:p>
          <a:p>
            <a:endParaRPr lang="ru-RU" sz="2000" b="1" dirty="0">
              <a:solidFill>
                <a:srgbClr val="C00000"/>
              </a:solidFill>
              <a:latin typeface="Montserrat"/>
            </a:endParaRPr>
          </a:p>
          <a:p>
            <a:pPr indent="3619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7030A0"/>
                </a:solidFill>
                <a:latin typeface="Montserrat"/>
              </a:rPr>
              <a:t>Остаток </a:t>
            </a:r>
            <a:r>
              <a:rPr lang="ru-RU" sz="2000" dirty="0">
                <a:solidFill>
                  <a:srgbClr val="7030A0"/>
                </a:solidFill>
                <a:latin typeface="Montserrat"/>
              </a:rPr>
              <a:t>на вкладе (счете) </a:t>
            </a:r>
            <a:r>
              <a:rPr lang="ru-RU" sz="2000" dirty="0">
                <a:solidFill>
                  <a:srgbClr val="F25050"/>
                </a:solidFill>
                <a:latin typeface="Montserrat"/>
              </a:rPr>
              <a:t>в драгоценных металлах </a:t>
            </a:r>
            <a:r>
              <a:rPr lang="ru-RU" sz="2000" dirty="0" smtClean="0">
                <a:solidFill>
                  <a:srgbClr val="7030A0"/>
                </a:solidFill>
                <a:latin typeface="Montserrat"/>
              </a:rPr>
              <a:t>указывается в рублях по учетным ценам Банка России на драгоценные металлы </a:t>
            </a:r>
            <a:r>
              <a:rPr lang="ru-RU" sz="2000" dirty="0" smtClean="0">
                <a:solidFill>
                  <a:srgbClr val="FF0000"/>
                </a:solidFill>
                <a:latin typeface="Montserrat"/>
              </a:rPr>
              <a:t>на 31.12.2023</a:t>
            </a:r>
            <a:r>
              <a:rPr lang="ru-RU" sz="2000" dirty="0" smtClean="0">
                <a:solidFill>
                  <a:srgbClr val="7030A0"/>
                </a:solidFill>
                <a:latin typeface="Montserrat"/>
              </a:rPr>
              <a:t>.</a:t>
            </a:r>
          </a:p>
          <a:p>
            <a:pPr indent="361950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7030A0"/>
              </a:solidFill>
              <a:latin typeface="Montserrat"/>
            </a:endParaRPr>
          </a:p>
          <a:p>
            <a:pPr indent="3619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7030A0"/>
                </a:solidFill>
                <a:latin typeface="Montserrat"/>
              </a:rPr>
              <a:t>Остаток на вкладе (счете) </a:t>
            </a:r>
            <a:r>
              <a:rPr lang="ru-RU" sz="2000" dirty="0" smtClean="0">
                <a:solidFill>
                  <a:srgbClr val="F25050"/>
                </a:solidFill>
                <a:latin typeface="Montserrat"/>
              </a:rPr>
              <a:t>в иностранной валюте </a:t>
            </a:r>
            <a:r>
              <a:rPr lang="ru-RU" sz="2000" dirty="0" smtClean="0">
                <a:solidFill>
                  <a:srgbClr val="7030A0"/>
                </a:solidFill>
                <a:latin typeface="Montserrat"/>
              </a:rPr>
              <a:t>указывается в рублях по курсу Банка России на </a:t>
            </a:r>
            <a:r>
              <a:rPr lang="ru-RU" sz="2000" dirty="0" smtClean="0">
                <a:solidFill>
                  <a:srgbClr val="FF0000"/>
                </a:solidFill>
                <a:latin typeface="Montserrat"/>
              </a:rPr>
              <a:t>31.12.2023</a:t>
            </a:r>
            <a:r>
              <a:rPr lang="ru-RU" sz="2000" dirty="0" smtClean="0">
                <a:solidFill>
                  <a:srgbClr val="7030A0"/>
                </a:solidFill>
                <a:latin typeface="Montserrat"/>
              </a:rPr>
              <a:t>.</a:t>
            </a:r>
          </a:p>
          <a:p>
            <a:pPr indent="361950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7030A0"/>
              </a:solidFill>
              <a:latin typeface="Montserrat"/>
            </a:endParaRPr>
          </a:p>
          <a:p>
            <a:pPr indent="3619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7030A0"/>
                </a:solidFill>
                <a:latin typeface="Montserrat"/>
              </a:rPr>
              <a:t>Указанию подлежит также счет кредитной карты, </a:t>
            </a:r>
            <a:r>
              <a:rPr lang="ru-RU" sz="2000" dirty="0" smtClean="0">
                <a:solidFill>
                  <a:srgbClr val="F25050"/>
                </a:solidFill>
                <a:latin typeface="Montserrat"/>
              </a:rPr>
              <a:t>но с остатком «0» </a:t>
            </a:r>
            <a:r>
              <a:rPr lang="ru-RU" sz="2000" dirty="0" smtClean="0">
                <a:solidFill>
                  <a:srgbClr val="7030A0"/>
                </a:solidFill>
                <a:latin typeface="Montserrat"/>
              </a:rPr>
              <a:t>, т.к. счет фактически открыт на </a:t>
            </a:r>
            <a:r>
              <a:rPr lang="ru-RU" sz="2000" dirty="0" smtClean="0">
                <a:solidFill>
                  <a:srgbClr val="FF0000"/>
                </a:solidFill>
                <a:latin typeface="Montserrat"/>
              </a:rPr>
              <a:t>31.12.2023</a:t>
            </a:r>
            <a:r>
              <a:rPr lang="ru-RU" sz="2000" dirty="0" smtClean="0">
                <a:solidFill>
                  <a:srgbClr val="7030A0"/>
                </a:solidFill>
                <a:latin typeface="Montserrat"/>
              </a:rPr>
              <a:t>. </a:t>
            </a:r>
          </a:p>
          <a:p>
            <a:endParaRPr lang="ru-RU" sz="2000" dirty="0">
              <a:solidFill>
                <a:srgbClr val="7030A0"/>
              </a:solidFill>
              <a:latin typeface="Montserrat"/>
            </a:endParaRPr>
          </a:p>
          <a:p>
            <a:r>
              <a:rPr lang="ru-RU" sz="2000" dirty="0" smtClean="0">
                <a:solidFill>
                  <a:srgbClr val="7030A0"/>
                </a:solidFill>
                <a:latin typeface="Montserrat"/>
              </a:rPr>
              <a:t>В случае, если кредитная карта с номиналом 500 </a:t>
            </a:r>
            <a:r>
              <a:rPr lang="ru-RU" sz="2000" dirty="0" err="1" smtClean="0">
                <a:solidFill>
                  <a:srgbClr val="7030A0"/>
                </a:solidFill>
                <a:latin typeface="Montserrat"/>
              </a:rPr>
              <a:t>т.р</a:t>
            </a:r>
            <a:r>
              <a:rPr lang="ru-RU" sz="2000" dirty="0" smtClean="0">
                <a:solidFill>
                  <a:srgbClr val="7030A0"/>
                </a:solidFill>
                <a:latin typeface="Montserrat"/>
              </a:rPr>
              <a:t>. и более, то в ее </a:t>
            </a:r>
            <a:r>
              <a:rPr lang="ru-RU" sz="2000" dirty="0" smtClean="0">
                <a:solidFill>
                  <a:srgbClr val="FF0000"/>
                </a:solidFill>
                <a:latin typeface="Montserrat"/>
              </a:rPr>
              <a:t>необходимо указать в подразделе 6.2 раздела 6 справки</a:t>
            </a:r>
            <a:r>
              <a:rPr lang="ru-RU" sz="2000" dirty="0">
                <a:solidFill>
                  <a:srgbClr val="7030A0"/>
                </a:solidFill>
                <a:latin typeface="Montserrat"/>
              </a:rPr>
              <a:t>.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1707460" y="0"/>
            <a:ext cx="8345486" cy="691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Montserrat"/>
              </a:rPr>
              <a:t>Заполнение Раздела 4 «Сведения о счетах в банках и иных кредитных организациях</a:t>
            </a:r>
            <a:endParaRPr lang="ru-RU" sz="2000" b="1" dirty="0">
              <a:solidFill>
                <a:srgbClr val="C00000"/>
              </a:solidFill>
              <a:latin typeface="Montserrat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66947" y="6365569"/>
            <a:ext cx="479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</a:t>
            </a:r>
            <a:endParaRPr lang="ru-RU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39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211901" y="5663047"/>
            <a:ext cx="2349465" cy="1281526"/>
          </a:xfrm>
          <a:prstGeom prst="rect">
            <a:avLst/>
          </a:prstGeom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3"/>
          <a:srcRect l="42609" r="7706"/>
          <a:stretch/>
        </p:blipFill>
        <p:spPr bwMode="auto">
          <a:xfrm rot="8493735">
            <a:off x="-444523" y="-341756"/>
            <a:ext cx="2267194" cy="202880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 bwMode="auto">
          <a:xfrm>
            <a:off x="171450" y="4746150"/>
            <a:ext cx="10040451" cy="159326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 bwMode="auto">
          <a:xfrm>
            <a:off x="207591" y="4804119"/>
            <a:ext cx="99681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7030A0"/>
                </a:solidFill>
                <a:latin typeface="Montserrat"/>
              </a:rPr>
              <a:t>В графе </a:t>
            </a:r>
            <a:r>
              <a:rPr lang="ru-RU" dirty="0">
                <a:solidFill>
                  <a:srgbClr val="FF0000"/>
                </a:solidFill>
                <a:latin typeface="Montserrat"/>
              </a:rPr>
              <a:t>«Сумма поступивших на счет денежных средств»</a:t>
            </a:r>
            <a:r>
              <a:rPr lang="ru-RU" dirty="0">
                <a:solidFill>
                  <a:srgbClr val="7030A0"/>
                </a:solidFill>
                <a:latin typeface="Montserrat"/>
              </a:rPr>
              <a:t> требуется указание суммы денежных средств, поступивших на все счета за отчетный период, </a:t>
            </a:r>
            <a:r>
              <a:rPr lang="ru-RU" dirty="0">
                <a:solidFill>
                  <a:srgbClr val="F25050"/>
                </a:solidFill>
                <a:latin typeface="Montserrat"/>
              </a:rPr>
              <a:t>если общая сумма таких денежных средств превышает общий доход гражданского служащего (работника), его супруги (супруга) и несовершеннолетних детей за отчетный период и предшествующие два года</a:t>
            </a:r>
            <a:r>
              <a:rPr lang="ru-RU" dirty="0">
                <a:solidFill>
                  <a:srgbClr val="7030A0"/>
                </a:solidFill>
                <a:latin typeface="Montserrat"/>
              </a:rPr>
              <a:t>. </a:t>
            </a:r>
            <a:endParaRPr lang="ru-RU" dirty="0" smtClean="0">
              <a:solidFill>
                <a:srgbClr val="7030A0"/>
              </a:solidFill>
              <a:latin typeface="Montserrat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1707460" y="0"/>
            <a:ext cx="8345486" cy="691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Montserrat"/>
              </a:rPr>
              <a:t>Заполнение Раздела 4 «Сведения о счетах в банках и иных кредитных организациях»</a:t>
            </a:r>
            <a:endParaRPr lang="ru-RU" sz="2000" b="1" dirty="0">
              <a:solidFill>
                <a:srgbClr val="C00000"/>
              </a:solidFill>
              <a:latin typeface="Montserra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620" y="974368"/>
            <a:ext cx="8382000" cy="2790825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 bwMode="auto">
          <a:xfrm flipV="1">
            <a:off x="7467600" y="3453613"/>
            <a:ext cx="1352550" cy="123456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 bwMode="auto">
          <a:xfrm>
            <a:off x="66947" y="6365569"/>
            <a:ext cx="479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</a:t>
            </a:r>
            <a:endParaRPr lang="ru-RU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4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211901" y="5663047"/>
            <a:ext cx="2349465" cy="1281526"/>
          </a:xfrm>
          <a:prstGeom prst="rect">
            <a:avLst/>
          </a:prstGeom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3"/>
          <a:srcRect l="42609" r="7706"/>
          <a:stretch/>
        </p:blipFill>
        <p:spPr bwMode="auto">
          <a:xfrm rot="8493735">
            <a:off x="-444523" y="-341756"/>
            <a:ext cx="2267194" cy="202880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 bwMode="auto">
          <a:xfrm>
            <a:off x="171450" y="5339880"/>
            <a:ext cx="10040451" cy="75916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 bwMode="auto">
          <a:xfrm>
            <a:off x="243734" y="5339881"/>
            <a:ext cx="9968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7030A0"/>
                </a:solidFill>
                <a:latin typeface="Montserrat"/>
              </a:rPr>
              <a:t>Если подобных поступлений не было в 2023 год, то проставляется </a:t>
            </a:r>
            <a:r>
              <a:rPr lang="ru-RU" dirty="0" smtClean="0">
                <a:solidFill>
                  <a:srgbClr val="7030A0"/>
                </a:solidFill>
                <a:latin typeface="Montserrat"/>
              </a:rPr>
              <a:t>соответствующая отметка </a:t>
            </a:r>
            <a:r>
              <a:rPr lang="ru-RU" dirty="0">
                <a:solidFill>
                  <a:srgbClr val="7030A0"/>
                </a:solidFill>
                <a:latin typeface="Montserrat"/>
              </a:rPr>
              <a:t>и графа </a:t>
            </a:r>
            <a:r>
              <a:rPr lang="ru-RU" dirty="0">
                <a:solidFill>
                  <a:srgbClr val="FF0000"/>
                </a:solidFill>
                <a:latin typeface="Montserrat"/>
              </a:rPr>
              <a:t>«Сумма поступивших на счет денежных средств»</a:t>
            </a:r>
            <a:r>
              <a:rPr lang="ru-RU" dirty="0">
                <a:solidFill>
                  <a:srgbClr val="7030A0"/>
                </a:solidFill>
                <a:latin typeface="Montserrat"/>
              </a:rPr>
              <a:t> не заполняется.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1707460" y="0"/>
            <a:ext cx="8345486" cy="691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Montserrat"/>
              </a:rPr>
              <a:t>Заполнение Раздела 4 «Сведения о счетах в банках и иных кредитных организациях»</a:t>
            </a:r>
            <a:endParaRPr lang="ru-RU" sz="2000" b="1" dirty="0">
              <a:solidFill>
                <a:srgbClr val="C00000"/>
              </a:solidFill>
              <a:latin typeface="Montserrat"/>
            </a:endParaRP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 flipV="1">
            <a:off x="1088136" y="1752600"/>
            <a:ext cx="1878397" cy="358727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533" y="1040444"/>
            <a:ext cx="8420100" cy="37528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 bwMode="auto">
          <a:xfrm>
            <a:off x="66947" y="6365569"/>
            <a:ext cx="479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</a:t>
            </a:r>
            <a:endParaRPr lang="ru-RU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72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53479881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349821" y="3713018"/>
            <a:ext cx="9432479" cy="89747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7030A0"/>
                </a:solidFill>
                <a:latin typeface="Montserrat"/>
              </a:rPr>
              <a:t>Заполнение раздела 5</a:t>
            </a:r>
            <a:br>
              <a:rPr lang="ru-RU" b="1" dirty="0" smtClean="0">
                <a:solidFill>
                  <a:srgbClr val="7030A0"/>
                </a:solidFill>
                <a:latin typeface="Montserrat"/>
              </a:rPr>
            </a:br>
            <a:r>
              <a:rPr lang="ru-RU" b="1" dirty="0">
                <a:solidFill>
                  <a:srgbClr val="7030A0"/>
                </a:solidFill>
                <a:latin typeface="Montserrat"/>
              </a:rPr>
              <a:t>«Сведения о ценных бумагах»</a:t>
            </a:r>
          </a:p>
        </p:txBody>
      </p:sp>
      <p:pic>
        <p:nvPicPr>
          <p:cNvPr id="6" name="Рисунок 6"/>
          <p:cNvPicPr>
            <a:picLocks noChangeAspect="1"/>
          </p:cNvPicPr>
          <p:nvPr/>
        </p:nvPicPr>
        <p:blipFill>
          <a:blip r:embed="rId2"/>
          <a:srcRect l="42609" r="7706"/>
          <a:stretch/>
        </p:blipFill>
        <p:spPr bwMode="auto">
          <a:xfrm rot="8493735">
            <a:off x="-444523" y="-341756"/>
            <a:ext cx="2267194" cy="2028802"/>
          </a:xfrm>
          <a:prstGeom prst="rect">
            <a:avLst/>
          </a:prstGeom>
        </p:spPr>
      </p:pic>
      <p:pic>
        <p:nvPicPr>
          <p:cNvPr id="7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064589" y="5652656"/>
            <a:ext cx="2349465" cy="1281526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 bwMode="auto">
          <a:xfrm>
            <a:off x="2207620" y="4825394"/>
            <a:ext cx="80741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8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211901" y="5663047"/>
            <a:ext cx="2349465" cy="1281526"/>
          </a:xfrm>
          <a:prstGeom prst="rect">
            <a:avLst/>
          </a:prstGeom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3"/>
          <a:srcRect l="42609" r="7706"/>
          <a:stretch/>
        </p:blipFill>
        <p:spPr bwMode="auto">
          <a:xfrm rot="8493735">
            <a:off x="-444523" y="-341756"/>
            <a:ext cx="2267194" cy="202880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 bwMode="auto">
          <a:xfrm>
            <a:off x="171450" y="5142266"/>
            <a:ext cx="10040451" cy="101888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 bwMode="auto">
          <a:xfrm>
            <a:off x="243734" y="5237819"/>
            <a:ext cx="9968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7030A0"/>
                </a:solidFill>
                <a:latin typeface="Montserrat"/>
              </a:rPr>
              <a:t>При заполнении подразделов 5.1 и 5.2 необходимо заполнять графы </a:t>
            </a:r>
            <a:r>
              <a:rPr lang="ru-RU" dirty="0">
                <a:solidFill>
                  <a:srgbClr val="FF0000"/>
                </a:solidFill>
                <a:latin typeface="Montserrat"/>
              </a:rPr>
              <a:t>строго в соответствии с документами</a:t>
            </a:r>
            <a:r>
              <a:rPr lang="ru-RU" dirty="0">
                <a:solidFill>
                  <a:srgbClr val="7030A0"/>
                </a:solidFill>
                <a:latin typeface="Montserrat"/>
              </a:rPr>
              <a:t>, подтверждающими право обладания ценными бумагами (выписками из соответствующих организаций).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1707460" y="0"/>
            <a:ext cx="8345486" cy="691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Montserrat"/>
              </a:rPr>
              <a:t>Заполнение Раздела 5 «Сведения о ценных бумагах»</a:t>
            </a:r>
            <a:endParaRPr lang="ru-RU" sz="2000" b="1" dirty="0">
              <a:solidFill>
                <a:srgbClr val="C00000"/>
              </a:solidFill>
              <a:latin typeface="Montserra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25" y="862922"/>
            <a:ext cx="9010650" cy="1809750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 bwMode="auto">
          <a:xfrm flipV="1">
            <a:off x="275228" y="1951643"/>
            <a:ext cx="2477497" cy="322706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095" y="3161066"/>
            <a:ext cx="6586538" cy="1556957"/>
          </a:xfrm>
          <a:prstGeom prst="rect">
            <a:avLst/>
          </a:prstGeom>
        </p:spPr>
      </p:pic>
      <p:cxnSp>
        <p:nvCxnSpPr>
          <p:cNvPr id="12" name="Прямая со стрелкой 11"/>
          <p:cNvCxnSpPr>
            <a:endCxn id="5" idx="1"/>
          </p:cNvCxnSpPr>
          <p:nvPr/>
        </p:nvCxnSpPr>
        <p:spPr bwMode="auto">
          <a:xfrm flipV="1">
            <a:off x="275228" y="3939545"/>
            <a:ext cx="4524867" cy="120272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 bwMode="auto">
          <a:xfrm>
            <a:off x="66947" y="6365569"/>
            <a:ext cx="479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34</a:t>
            </a:r>
            <a:endParaRPr lang="ru-RU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15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53479881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063892" y="3751118"/>
            <a:ext cx="10175429" cy="89747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7030A0"/>
                </a:solidFill>
                <a:latin typeface="Montserrat"/>
              </a:rPr>
              <a:t>Заполнение раздела 6</a:t>
            </a:r>
            <a:br>
              <a:rPr lang="ru-RU" b="1" dirty="0" smtClean="0">
                <a:solidFill>
                  <a:srgbClr val="7030A0"/>
                </a:solidFill>
                <a:latin typeface="Montserrat"/>
              </a:rPr>
            </a:br>
            <a:r>
              <a:rPr lang="ru-RU" b="1" dirty="0">
                <a:solidFill>
                  <a:srgbClr val="7030A0"/>
                </a:solidFill>
                <a:latin typeface="Montserrat"/>
              </a:rPr>
              <a:t>«Сведения </a:t>
            </a:r>
            <a:r>
              <a:rPr lang="ru-RU" b="1" dirty="0" smtClean="0">
                <a:solidFill>
                  <a:srgbClr val="7030A0"/>
                </a:solidFill>
                <a:latin typeface="Montserrat"/>
              </a:rPr>
              <a:t>об обязательствах имущественного характера»</a:t>
            </a:r>
            <a:endParaRPr lang="ru-RU" b="1" dirty="0">
              <a:solidFill>
                <a:srgbClr val="7030A0"/>
              </a:solidFill>
              <a:latin typeface="Montserrat"/>
            </a:endParaRPr>
          </a:p>
        </p:txBody>
      </p:sp>
      <p:pic>
        <p:nvPicPr>
          <p:cNvPr id="6" name="Рисунок 6"/>
          <p:cNvPicPr>
            <a:picLocks noChangeAspect="1"/>
          </p:cNvPicPr>
          <p:nvPr/>
        </p:nvPicPr>
        <p:blipFill>
          <a:blip r:embed="rId2"/>
          <a:srcRect l="42609" r="7706"/>
          <a:stretch/>
        </p:blipFill>
        <p:spPr bwMode="auto">
          <a:xfrm rot="8493735">
            <a:off x="-444523" y="-341756"/>
            <a:ext cx="2267194" cy="2028802"/>
          </a:xfrm>
          <a:prstGeom prst="rect">
            <a:avLst/>
          </a:prstGeom>
        </p:spPr>
      </p:pic>
      <p:pic>
        <p:nvPicPr>
          <p:cNvPr id="7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064589" y="5652656"/>
            <a:ext cx="2349465" cy="1281526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 bwMode="auto">
          <a:xfrm>
            <a:off x="2207620" y="4825394"/>
            <a:ext cx="80741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86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211901" y="5663047"/>
            <a:ext cx="2349465" cy="1281526"/>
          </a:xfrm>
          <a:prstGeom prst="rect">
            <a:avLst/>
          </a:prstGeom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3"/>
          <a:srcRect l="42609" r="7706"/>
          <a:stretch/>
        </p:blipFill>
        <p:spPr bwMode="auto">
          <a:xfrm rot="8493735">
            <a:off x="-444523" y="-341756"/>
            <a:ext cx="2267194" cy="202880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 bwMode="auto">
          <a:xfrm>
            <a:off x="1933640" y="981618"/>
            <a:ext cx="10040451" cy="103920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 bwMode="auto">
          <a:xfrm>
            <a:off x="2005924" y="1027964"/>
            <a:ext cx="9968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7030A0"/>
                </a:solidFill>
                <a:latin typeface="Montserrat"/>
              </a:rPr>
              <a:t>В данном подразделе указывается недвижимое имущество (муниципальное, ведомственное, арендованное и т.п.), </a:t>
            </a:r>
            <a:r>
              <a:rPr lang="ru-RU" dirty="0">
                <a:solidFill>
                  <a:srgbClr val="FF0000"/>
                </a:solidFill>
                <a:latin typeface="Montserrat"/>
              </a:rPr>
              <a:t>находящееся во временном пользовании (не в собственности)</a:t>
            </a:r>
            <a:r>
              <a:rPr lang="ru-RU" dirty="0">
                <a:solidFill>
                  <a:srgbClr val="7030A0"/>
                </a:solidFill>
                <a:latin typeface="Montserrat"/>
              </a:rPr>
              <a:t> служащего (работника), его супруги (супруга), несовершеннолетних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1736284" y="85788"/>
            <a:ext cx="8345486" cy="691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Montserrat"/>
              </a:rPr>
              <a:t>Заполнение Раздела 6.1 «Объекты недвижимого имущества, находящиеся в пользовании»</a:t>
            </a:r>
            <a:endParaRPr lang="ru-RU" sz="2000" b="1" dirty="0">
              <a:solidFill>
                <a:srgbClr val="C00000"/>
              </a:solidFill>
              <a:latin typeface="Montserra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2724150"/>
            <a:ext cx="9643620" cy="344066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auto">
          <a:xfrm>
            <a:off x="66947" y="6365569"/>
            <a:ext cx="479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</a:t>
            </a:r>
            <a:endParaRPr lang="ru-RU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90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211901" y="5663047"/>
            <a:ext cx="2349465" cy="1281526"/>
          </a:xfrm>
          <a:prstGeom prst="rect">
            <a:avLst/>
          </a:prstGeom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3"/>
          <a:srcRect l="42609" r="7706"/>
          <a:stretch/>
        </p:blipFill>
        <p:spPr bwMode="auto">
          <a:xfrm rot="8493735">
            <a:off x="-444523" y="-341756"/>
            <a:ext cx="2267194" cy="202880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 bwMode="auto">
          <a:xfrm>
            <a:off x="896119" y="1320197"/>
            <a:ext cx="10152881" cy="434284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 bwMode="auto">
          <a:xfrm>
            <a:off x="988475" y="1518108"/>
            <a:ext cx="99681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latin typeface="Montserrat"/>
              </a:rPr>
              <a:t>Не </a:t>
            </a:r>
            <a:r>
              <a:rPr lang="ru-RU" sz="2000" b="1" dirty="0" smtClean="0">
                <a:solidFill>
                  <a:srgbClr val="FF0000"/>
                </a:solidFill>
                <a:latin typeface="Montserrat"/>
              </a:rPr>
              <a:t>требуется в </a:t>
            </a:r>
            <a:r>
              <a:rPr lang="ru-RU" sz="2000" b="1" dirty="0">
                <a:solidFill>
                  <a:srgbClr val="FF0000"/>
                </a:solidFill>
                <a:latin typeface="Montserrat"/>
              </a:rPr>
              <a:t>данном подразделе</a:t>
            </a:r>
            <a:r>
              <a:rPr lang="ru-RU" sz="2000" dirty="0">
                <a:solidFill>
                  <a:srgbClr val="FF0000"/>
                </a:solidFill>
                <a:latin typeface="Montserrat"/>
              </a:rPr>
              <a:t> </a:t>
            </a:r>
            <a:r>
              <a:rPr lang="ru-RU" sz="2000" dirty="0">
                <a:solidFill>
                  <a:srgbClr val="7030A0"/>
                </a:solidFill>
                <a:latin typeface="Montserrat"/>
              </a:rPr>
              <a:t>справки одного из супругов указывать все объекты недвижимости, находящиеся </a:t>
            </a:r>
            <a:r>
              <a:rPr lang="ru-RU" sz="2000" dirty="0">
                <a:solidFill>
                  <a:srgbClr val="FF0000"/>
                </a:solidFill>
                <a:latin typeface="Montserrat"/>
              </a:rPr>
              <a:t>в собственности другого супруга</a:t>
            </a:r>
            <a:r>
              <a:rPr lang="ru-RU" sz="2000" dirty="0">
                <a:solidFill>
                  <a:srgbClr val="7030A0"/>
                </a:solidFill>
                <a:latin typeface="Montserrat"/>
              </a:rPr>
              <a:t>, при одновременном наличии следующих двух условий</a:t>
            </a:r>
            <a:r>
              <a:rPr lang="ru-RU" sz="2000" dirty="0" smtClean="0">
                <a:solidFill>
                  <a:srgbClr val="7030A0"/>
                </a:solidFill>
                <a:latin typeface="Montserrat"/>
              </a:rPr>
              <a:t>:</a:t>
            </a:r>
          </a:p>
          <a:p>
            <a:pPr algn="just"/>
            <a:endParaRPr lang="ru-RU" sz="2000" dirty="0">
              <a:solidFill>
                <a:srgbClr val="7030A0"/>
              </a:solidFill>
              <a:latin typeface="Montserra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F25050"/>
                </a:solidFill>
                <a:latin typeface="Montserrat"/>
              </a:rPr>
              <a:t>отсутствует </a:t>
            </a:r>
            <a:r>
              <a:rPr lang="ru-RU" sz="2000" dirty="0">
                <a:solidFill>
                  <a:srgbClr val="F25050"/>
                </a:solidFill>
                <a:latin typeface="Montserrat"/>
              </a:rPr>
              <a:t>фактическое пользование </a:t>
            </a:r>
            <a:r>
              <a:rPr lang="ru-RU" sz="2000" dirty="0">
                <a:solidFill>
                  <a:srgbClr val="7030A0"/>
                </a:solidFill>
                <a:latin typeface="Montserrat"/>
              </a:rPr>
              <a:t>этим объектом супругом;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F25050"/>
                </a:solidFill>
                <a:latin typeface="Montserrat"/>
              </a:rPr>
              <a:t>эти </a:t>
            </a:r>
            <a:r>
              <a:rPr lang="ru-RU" sz="2000" dirty="0">
                <a:solidFill>
                  <a:srgbClr val="F25050"/>
                </a:solidFill>
                <a:latin typeface="Montserrat"/>
              </a:rPr>
              <a:t>объекты указаны в подразделе 3.1 раздела 3 </a:t>
            </a:r>
            <a:r>
              <a:rPr lang="ru-RU" sz="2000" dirty="0">
                <a:solidFill>
                  <a:srgbClr val="7030A0"/>
                </a:solidFill>
                <a:latin typeface="Montserrat"/>
              </a:rPr>
              <a:t>соответствующей справки.</a:t>
            </a:r>
          </a:p>
          <a:p>
            <a:pPr algn="just"/>
            <a:r>
              <a:rPr lang="ru-RU" sz="2000" dirty="0">
                <a:solidFill>
                  <a:srgbClr val="7030A0"/>
                </a:solidFill>
                <a:latin typeface="Montserrat"/>
              </a:rPr>
              <a:t>Аналогично в отношении несовершеннолетних детей</a:t>
            </a:r>
            <a:r>
              <a:rPr lang="ru-RU" sz="2000" dirty="0" smtClean="0">
                <a:solidFill>
                  <a:srgbClr val="7030A0"/>
                </a:solidFill>
                <a:latin typeface="Montserrat"/>
              </a:rPr>
              <a:t>.</a:t>
            </a:r>
          </a:p>
          <a:p>
            <a:pPr algn="just"/>
            <a:endParaRPr lang="ru-RU" sz="2000" dirty="0">
              <a:solidFill>
                <a:srgbClr val="7030A0"/>
              </a:solidFill>
              <a:latin typeface="Montserrat"/>
            </a:endParaRPr>
          </a:p>
          <a:p>
            <a:pPr algn="just"/>
            <a:r>
              <a:rPr lang="ru-RU" sz="2000" i="1" dirty="0">
                <a:solidFill>
                  <a:srgbClr val="7030A0"/>
                </a:solidFill>
                <a:latin typeface="Montserrat"/>
              </a:rPr>
              <a:t>Так, например, жилое помещение, в котором зарегистрировано лицо, в отношении которого представляется справка, подлежит обязательному отражению в подразделе 3.1 раздела 3 (в случае наличия у такого лица права собственности) или в настоящем подразделе справки.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1799815" y="145934"/>
            <a:ext cx="8345486" cy="691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Montserrat"/>
              </a:rPr>
              <a:t>Заполнение Раздела 6.1 «Объекты недвижимого имущества, находящиеся в пользовании»</a:t>
            </a:r>
            <a:endParaRPr lang="ru-RU" sz="2000" b="1" dirty="0">
              <a:solidFill>
                <a:srgbClr val="C00000"/>
              </a:solidFill>
              <a:latin typeface="Montserrat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66947" y="6365569"/>
            <a:ext cx="479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</a:t>
            </a:r>
            <a:endParaRPr lang="ru-RU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9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211901" y="5663047"/>
            <a:ext cx="2349465" cy="1281526"/>
          </a:xfrm>
          <a:prstGeom prst="rect">
            <a:avLst/>
          </a:prstGeom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3"/>
          <a:srcRect l="42609" r="7706"/>
          <a:stretch/>
        </p:blipFill>
        <p:spPr bwMode="auto">
          <a:xfrm rot="8493735">
            <a:off x="-444523" y="-341756"/>
            <a:ext cx="2267194" cy="202880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 bwMode="auto">
          <a:xfrm>
            <a:off x="988475" y="2389927"/>
            <a:ext cx="10152881" cy="274989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 bwMode="auto">
          <a:xfrm>
            <a:off x="988475" y="2582012"/>
            <a:ext cx="99681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7030A0"/>
                </a:solidFill>
                <a:latin typeface="Montserrat"/>
              </a:rPr>
              <a:t>Указывается </a:t>
            </a:r>
            <a:r>
              <a:rPr lang="ru-RU" sz="2000" b="1" dirty="0">
                <a:solidFill>
                  <a:srgbClr val="FF0000"/>
                </a:solidFill>
                <a:latin typeface="Montserrat"/>
              </a:rPr>
              <a:t>каждое</a:t>
            </a:r>
            <a:r>
              <a:rPr lang="ru-RU" sz="2000" dirty="0">
                <a:solidFill>
                  <a:srgbClr val="7030A0"/>
                </a:solidFill>
                <a:latin typeface="Montserrat"/>
              </a:rPr>
              <a:t> имеющееся на отчетную дату срочное обязательство финансового характера на сумму, </a:t>
            </a:r>
            <a:r>
              <a:rPr lang="ru-RU" sz="2000" b="1" dirty="0">
                <a:solidFill>
                  <a:srgbClr val="FF0000"/>
                </a:solidFill>
                <a:latin typeface="Montserrat"/>
              </a:rPr>
              <a:t>равную или превышающую 500 000 руб</a:t>
            </a:r>
            <a:r>
              <a:rPr lang="ru-RU" sz="2000" dirty="0">
                <a:solidFill>
                  <a:srgbClr val="7030A0"/>
                </a:solidFill>
                <a:latin typeface="Montserrat"/>
              </a:rPr>
              <a:t>., кредитором или должником по которому является </a:t>
            </a:r>
            <a:r>
              <a:rPr lang="ru-RU" sz="2000" dirty="0" smtClean="0">
                <a:solidFill>
                  <a:srgbClr val="7030A0"/>
                </a:solidFill>
                <a:latin typeface="Montserrat"/>
              </a:rPr>
              <a:t>служащий (работник), его супруга (супруг), несовершеннолетний ребенок</a:t>
            </a:r>
          </a:p>
          <a:p>
            <a:pPr algn="just"/>
            <a:endParaRPr lang="ru-RU" sz="2000" dirty="0">
              <a:solidFill>
                <a:srgbClr val="7030A0"/>
              </a:solidFill>
              <a:latin typeface="Montserrat"/>
            </a:endParaRPr>
          </a:p>
          <a:p>
            <a:pPr algn="just"/>
            <a:r>
              <a:rPr lang="ru-RU" sz="2000" dirty="0" smtClean="0">
                <a:solidFill>
                  <a:srgbClr val="7030A0"/>
                </a:solidFill>
                <a:latin typeface="Montserrat"/>
              </a:rPr>
              <a:t>Данный подраздел также подлежит заполнению в случае, </a:t>
            </a:r>
            <a:r>
              <a:rPr lang="ru-RU" sz="2000" dirty="0" smtClean="0">
                <a:solidFill>
                  <a:srgbClr val="F25050"/>
                </a:solidFill>
                <a:latin typeface="Montserrat"/>
              </a:rPr>
              <a:t>если лицо</a:t>
            </a:r>
            <a:r>
              <a:rPr lang="ru-RU" sz="2000" dirty="0" smtClean="0">
                <a:solidFill>
                  <a:srgbClr val="7030A0"/>
                </a:solidFill>
                <a:latin typeface="Montserrat"/>
              </a:rPr>
              <a:t>, в отношении которого представляются Сведения, </a:t>
            </a:r>
            <a:r>
              <a:rPr lang="ru-RU" sz="2000" dirty="0" smtClean="0">
                <a:solidFill>
                  <a:srgbClr val="F25050"/>
                </a:solidFill>
                <a:latin typeface="Montserrat"/>
              </a:rPr>
              <a:t>является </a:t>
            </a:r>
            <a:r>
              <a:rPr lang="ru-RU" sz="2000" dirty="0" err="1" smtClean="0">
                <a:solidFill>
                  <a:srgbClr val="F25050"/>
                </a:solidFill>
                <a:latin typeface="Montserrat"/>
              </a:rPr>
              <a:t>созаемщиком</a:t>
            </a:r>
            <a:r>
              <a:rPr lang="ru-RU" sz="2000" dirty="0" smtClean="0">
                <a:solidFill>
                  <a:srgbClr val="7030A0"/>
                </a:solidFill>
                <a:latin typeface="Montserrat"/>
              </a:rPr>
              <a:t>.</a:t>
            </a:r>
            <a:endParaRPr lang="ru-RU" sz="2000" dirty="0">
              <a:solidFill>
                <a:srgbClr val="7030A0"/>
              </a:solidFill>
              <a:latin typeface="Montserrat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1866415" y="164984"/>
            <a:ext cx="8345486" cy="691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Montserrat"/>
              </a:rPr>
              <a:t>Заполнение Подраздела </a:t>
            </a:r>
            <a:r>
              <a:rPr lang="ru-RU" sz="2000" b="1" dirty="0">
                <a:solidFill>
                  <a:srgbClr val="C00000"/>
                </a:solidFill>
                <a:latin typeface="Montserrat"/>
              </a:rPr>
              <a:t>6.2 «Срочные обязательства финансового характера»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66947" y="6365569"/>
            <a:ext cx="479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38</a:t>
            </a:r>
            <a:endParaRPr lang="ru-RU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60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689074" y="5299478"/>
            <a:ext cx="8550176" cy="117873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211901" y="5663047"/>
            <a:ext cx="2349465" cy="1281526"/>
          </a:xfrm>
          <a:prstGeom prst="rect">
            <a:avLst/>
          </a:prstGeom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3"/>
          <a:srcRect l="42609" r="7706"/>
          <a:stretch/>
        </p:blipFill>
        <p:spPr bwMode="auto">
          <a:xfrm rot="8493735">
            <a:off x="-444523" y="-341756"/>
            <a:ext cx="2267194" cy="2028802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1866415" y="164984"/>
            <a:ext cx="8345486" cy="691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Montserrat"/>
              </a:rPr>
              <a:t>Заполнение Подраздела </a:t>
            </a:r>
            <a:r>
              <a:rPr lang="ru-RU" sz="2000" b="1" dirty="0">
                <a:solidFill>
                  <a:srgbClr val="C00000"/>
                </a:solidFill>
                <a:latin typeface="Montserrat"/>
              </a:rPr>
              <a:t>6.2 «Срочные обязательства финансового характера»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791419" y="5299478"/>
            <a:ext cx="8345486" cy="117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800" b="1" dirty="0" smtClean="0">
                <a:solidFill>
                  <a:srgbClr val="C00000"/>
                </a:solidFill>
                <a:latin typeface="Montserrat"/>
              </a:rPr>
              <a:t>ВАЖНО: </a:t>
            </a:r>
            <a:r>
              <a:rPr lang="ru-RU" sz="1800" b="1" dirty="0" smtClean="0">
                <a:solidFill>
                  <a:srgbClr val="7030A0"/>
                </a:solidFill>
                <a:latin typeface="Montserrat"/>
              </a:rPr>
              <a:t>Кроме заполнения подраздела 6.2, </a:t>
            </a:r>
            <a:r>
              <a:rPr lang="ru-RU" sz="1800" b="1" dirty="0" smtClean="0">
                <a:solidFill>
                  <a:srgbClr val="F25050"/>
                </a:solidFill>
                <a:latin typeface="Montserrat"/>
              </a:rPr>
              <a:t>жилое помещение</a:t>
            </a:r>
            <a:r>
              <a:rPr lang="ru-RU" sz="1800" b="1" dirty="0" smtClean="0">
                <a:solidFill>
                  <a:srgbClr val="7030A0"/>
                </a:solidFill>
                <a:latin typeface="Montserrat"/>
              </a:rPr>
              <a:t>, приобретенное по ипотечному кредитованию </a:t>
            </a:r>
            <a:r>
              <a:rPr lang="ru-RU" sz="1800" b="1" dirty="0" smtClean="0">
                <a:solidFill>
                  <a:srgbClr val="F25050"/>
                </a:solidFill>
                <a:latin typeface="Montserrat"/>
              </a:rPr>
              <a:t>подлежит отражению в подразделе 3.1</a:t>
            </a:r>
            <a:r>
              <a:rPr lang="ru-RU" sz="1800" b="1" dirty="0" smtClean="0">
                <a:solidFill>
                  <a:srgbClr val="7030A0"/>
                </a:solidFill>
                <a:latin typeface="Montserrat"/>
              </a:rPr>
              <a:t>., т.к. жилье находится в залоге у банка, но находится в собственности госслужащего</a:t>
            </a:r>
            <a:endParaRPr lang="ru-RU" sz="1800" b="1" dirty="0">
              <a:solidFill>
                <a:srgbClr val="7030A0"/>
              </a:solidFill>
              <a:latin typeface="Montserra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742" y="1848076"/>
            <a:ext cx="9196819" cy="3114656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629296" y="1297438"/>
            <a:ext cx="3161538" cy="550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800" b="1" dirty="0" smtClean="0">
                <a:solidFill>
                  <a:srgbClr val="C00000"/>
                </a:solidFill>
                <a:latin typeface="Montserrat"/>
              </a:rPr>
              <a:t>Ипотечное кредитование</a:t>
            </a:r>
            <a:endParaRPr lang="ru-RU" sz="1800" b="1" dirty="0">
              <a:solidFill>
                <a:srgbClr val="C00000"/>
              </a:solidFill>
              <a:latin typeface="Montserrat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66947" y="6365569"/>
            <a:ext cx="479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39</a:t>
            </a:r>
            <a:endParaRPr lang="ru-RU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91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86735888" name="Рисунок 6"/>
          <p:cNvPicPr>
            <a:picLocks noChangeAspect="1"/>
          </p:cNvPicPr>
          <p:nvPr/>
        </p:nvPicPr>
        <p:blipFill>
          <a:blip r:embed="rId2"/>
          <a:srcRect l="42609" r="7706"/>
          <a:stretch/>
        </p:blipFill>
        <p:spPr bwMode="auto">
          <a:xfrm rot="8493735">
            <a:off x="-444523" y="-341756"/>
            <a:ext cx="2267194" cy="20288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84900" y="1014984"/>
            <a:ext cx="10025149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b="1" dirty="0" smtClean="0">
                <a:solidFill>
                  <a:srgbClr val="7030A0"/>
                </a:solidFill>
                <a:latin typeface="Montserrat"/>
              </a:rPr>
              <a:t>В период </a:t>
            </a:r>
            <a:r>
              <a:rPr lang="ru-RU" sz="1700" b="1" dirty="0">
                <a:solidFill>
                  <a:srgbClr val="7030A0"/>
                </a:solidFill>
                <a:latin typeface="Montserrat"/>
              </a:rPr>
              <a:t>проведения специальной военной операции и до издания соответствующих нормативных правовых актов Российской Федерации </a:t>
            </a:r>
            <a:r>
              <a:rPr lang="ru-RU" sz="1700" b="1" dirty="0">
                <a:solidFill>
                  <a:srgbClr val="FF0000"/>
                </a:solidFill>
                <a:latin typeface="Montserrat"/>
              </a:rPr>
              <a:t>не представляют Сведения</a:t>
            </a:r>
            <a:r>
              <a:rPr lang="ru-RU" sz="1700" b="1" dirty="0" smtClean="0">
                <a:solidFill>
                  <a:srgbClr val="7030A0"/>
                </a:solidFill>
                <a:latin typeface="Montserrat"/>
              </a:rPr>
              <a:t>:</a:t>
            </a:r>
          </a:p>
          <a:p>
            <a:pPr algn="just"/>
            <a:endParaRPr lang="ru-RU" sz="1700" dirty="0">
              <a:solidFill>
                <a:srgbClr val="7030A0"/>
              </a:solidFill>
              <a:latin typeface="Montserrat"/>
            </a:endParaRPr>
          </a:p>
          <a:p>
            <a:pPr algn="just"/>
            <a:r>
              <a:rPr lang="ru-RU" sz="1700" dirty="0">
                <a:solidFill>
                  <a:srgbClr val="7030A0"/>
                </a:solidFill>
                <a:latin typeface="Montserrat"/>
              </a:rPr>
              <a:t>•военнослужащие, </a:t>
            </a:r>
            <a:endParaRPr lang="ru-RU" sz="1700" dirty="0" smtClean="0">
              <a:solidFill>
                <a:srgbClr val="7030A0"/>
              </a:solidFill>
              <a:latin typeface="Montserrat"/>
            </a:endParaRPr>
          </a:p>
          <a:p>
            <a:pPr algn="just"/>
            <a:endParaRPr lang="ru-RU" sz="1700" dirty="0">
              <a:solidFill>
                <a:srgbClr val="7030A0"/>
              </a:solidFill>
              <a:latin typeface="Montserrat"/>
            </a:endParaRPr>
          </a:p>
          <a:p>
            <a:pPr algn="just"/>
            <a:r>
              <a:rPr lang="ru-RU" sz="1700" dirty="0">
                <a:solidFill>
                  <a:srgbClr val="7030A0"/>
                </a:solidFill>
                <a:latin typeface="Montserrat"/>
              </a:rPr>
              <a:t>•сотрудники органов внутренних дел Российской Федерации, </a:t>
            </a:r>
            <a:endParaRPr lang="ru-RU" sz="1700" dirty="0" smtClean="0">
              <a:solidFill>
                <a:srgbClr val="7030A0"/>
              </a:solidFill>
              <a:latin typeface="Montserrat"/>
            </a:endParaRPr>
          </a:p>
          <a:p>
            <a:pPr algn="just"/>
            <a:endParaRPr lang="ru-RU" sz="1700" dirty="0">
              <a:solidFill>
                <a:srgbClr val="7030A0"/>
              </a:solidFill>
              <a:latin typeface="Montserrat"/>
            </a:endParaRPr>
          </a:p>
          <a:p>
            <a:pPr algn="just"/>
            <a:r>
              <a:rPr lang="ru-RU" sz="1700" dirty="0">
                <a:solidFill>
                  <a:srgbClr val="7030A0"/>
                </a:solidFill>
                <a:latin typeface="Montserrat"/>
              </a:rPr>
              <a:t>•лица, проходящие службу в войсках национальной гвардии Российской Федерации и имеющие специальные звания полиции, </a:t>
            </a:r>
            <a:endParaRPr lang="ru-RU" sz="1700" dirty="0" smtClean="0">
              <a:solidFill>
                <a:srgbClr val="7030A0"/>
              </a:solidFill>
              <a:latin typeface="Montserrat"/>
            </a:endParaRPr>
          </a:p>
          <a:p>
            <a:pPr algn="just"/>
            <a:endParaRPr lang="ru-RU" sz="1700" dirty="0">
              <a:solidFill>
                <a:srgbClr val="7030A0"/>
              </a:solidFill>
              <a:latin typeface="Montserrat"/>
            </a:endParaRPr>
          </a:p>
          <a:p>
            <a:pPr algn="just"/>
            <a:r>
              <a:rPr lang="ru-RU" sz="1700" dirty="0">
                <a:solidFill>
                  <a:srgbClr val="7030A0"/>
                </a:solidFill>
                <a:latin typeface="Montserrat"/>
              </a:rPr>
              <a:t>•сотрудники уголовно-исполнительной системы Российской Федерации и Следственного комитета Российской </a:t>
            </a:r>
            <a:r>
              <a:rPr lang="ru-RU" sz="1700" dirty="0" smtClean="0">
                <a:solidFill>
                  <a:srgbClr val="7030A0"/>
                </a:solidFill>
                <a:latin typeface="Montserrat"/>
              </a:rPr>
              <a:t>Федерации;</a:t>
            </a:r>
          </a:p>
          <a:p>
            <a:pPr algn="just"/>
            <a:endParaRPr lang="ru-RU" sz="1700" dirty="0">
              <a:solidFill>
                <a:srgbClr val="7030A0"/>
              </a:solidFill>
              <a:latin typeface="Montserrat"/>
            </a:endParaRPr>
          </a:p>
          <a:p>
            <a:pPr algn="just"/>
            <a:r>
              <a:rPr lang="ru-RU" sz="1700" dirty="0">
                <a:solidFill>
                  <a:srgbClr val="7030A0"/>
                </a:solidFill>
                <a:latin typeface="Montserrat"/>
              </a:rPr>
              <a:t>•лица, направленные (командированные) для выполнения любых задач на новых территориях, </a:t>
            </a:r>
          </a:p>
          <a:p>
            <a:pPr algn="just"/>
            <a:endParaRPr lang="ru-RU" sz="1700" dirty="0">
              <a:latin typeface="Montserrat"/>
            </a:endParaRPr>
          </a:p>
          <a:p>
            <a:pPr algn="just"/>
            <a:r>
              <a:rPr lang="ru-RU" sz="1700" b="1" dirty="0">
                <a:solidFill>
                  <a:srgbClr val="C00000"/>
                </a:solidFill>
                <a:latin typeface="Montserrat"/>
              </a:rPr>
              <a:t>если:</a:t>
            </a:r>
            <a:endParaRPr lang="ru-RU" sz="1700" dirty="0">
              <a:solidFill>
                <a:srgbClr val="C00000"/>
              </a:solidFill>
              <a:latin typeface="Montserrat"/>
            </a:endParaRPr>
          </a:p>
          <a:p>
            <a:pPr algn="just"/>
            <a:r>
              <a:rPr lang="ru-RU" sz="1700" i="1" dirty="0">
                <a:solidFill>
                  <a:srgbClr val="7030A0"/>
                </a:solidFill>
                <a:latin typeface="Montserrat"/>
              </a:rPr>
              <a:t>такие военнослужащие, сотрудники и лица </a:t>
            </a:r>
            <a:r>
              <a:rPr lang="ru-RU" sz="1700" i="1" u="sng" dirty="0">
                <a:solidFill>
                  <a:srgbClr val="F25050"/>
                </a:solidFill>
                <a:latin typeface="Montserrat"/>
              </a:rPr>
              <a:t>принимают или принимали участие в специальной военной операции или непосредственно выполняют или выполняли задачи, связанные с ее </a:t>
            </a:r>
            <a:r>
              <a:rPr lang="ru-RU" sz="1700" i="1" u="sng" dirty="0" smtClean="0">
                <a:solidFill>
                  <a:srgbClr val="F25050"/>
                </a:solidFill>
                <a:latin typeface="Montserrat"/>
              </a:rPr>
              <a:t>проведением,</a:t>
            </a:r>
            <a:r>
              <a:rPr lang="ru-RU" sz="1700" i="1" dirty="0" smtClean="0">
                <a:solidFill>
                  <a:srgbClr val="F25050"/>
                </a:solidFill>
                <a:latin typeface="Montserrat"/>
              </a:rPr>
              <a:t> </a:t>
            </a:r>
            <a:r>
              <a:rPr lang="ru-RU" sz="1700" i="1" dirty="0" smtClean="0">
                <a:solidFill>
                  <a:srgbClr val="7030A0"/>
                </a:solidFill>
                <a:latin typeface="Montserrat"/>
              </a:rPr>
              <a:t>на </a:t>
            </a:r>
            <a:r>
              <a:rPr lang="ru-RU" sz="1700" i="1" dirty="0">
                <a:solidFill>
                  <a:srgbClr val="7030A0"/>
                </a:solidFill>
                <a:latin typeface="Montserrat"/>
              </a:rPr>
              <a:t>территориях Донецкой Народной Республики, Луганской Народной Республики, Запорожской области, Херсонской области и Украины (вне зависимости от продолжительности и периода участия (выполнения задач).</a:t>
            </a:r>
            <a:endParaRPr lang="ru-RU" sz="1700" dirty="0">
              <a:solidFill>
                <a:srgbClr val="7030A0"/>
              </a:solidFill>
              <a:latin typeface="Montserrat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4472052" y="176677"/>
            <a:ext cx="4106875" cy="691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Montserrat"/>
              </a:rPr>
              <a:t>Обратите внимание</a:t>
            </a:r>
            <a:endParaRPr lang="ru-RU" sz="3200" b="1" dirty="0">
              <a:solidFill>
                <a:srgbClr val="C00000"/>
              </a:solidFill>
              <a:latin typeface="Montserrat"/>
            </a:endParaRP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064589" y="5652656"/>
            <a:ext cx="2349465" cy="1281526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 bwMode="auto">
          <a:xfrm>
            <a:off x="2539954" y="868149"/>
            <a:ext cx="80741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 bwMode="auto">
          <a:xfrm>
            <a:off x="140685" y="6365569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ru-RU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20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6345359" y="2194720"/>
            <a:ext cx="5378402" cy="10514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211901" y="5663047"/>
            <a:ext cx="2349465" cy="1281526"/>
          </a:xfrm>
          <a:prstGeom prst="rect">
            <a:avLst/>
          </a:prstGeom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3"/>
          <a:srcRect l="42609" r="7706"/>
          <a:stretch/>
        </p:blipFill>
        <p:spPr bwMode="auto">
          <a:xfrm rot="8493735">
            <a:off x="-444523" y="-341756"/>
            <a:ext cx="2267194" cy="2028802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1866415" y="164984"/>
            <a:ext cx="8345486" cy="691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Montserrat"/>
              </a:rPr>
              <a:t>Заполнение Подраздела </a:t>
            </a:r>
            <a:r>
              <a:rPr lang="ru-RU" sz="2000" b="1" dirty="0">
                <a:solidFill>
                  <a:srgbClr val="C00000"/>
                </a:solidFill>
                <a:latin typeface="Montserrat"/>
              </a:rPr>
              <a:t>6.2 «Срочные обязательства финансового характера»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491539" y="2280455"/>
            <a:ext cx="5086042" cy="879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800" dirty="0">
                <a:solidFill>
                  <a:srgbClr val="7030A0"/>
                </a:solidFill>
                <a:latin typeface="Montserrat"/>
              </a:rPr>
              <a:t>«Вид обязательства» выбираем </a:t>
            </a:r>
            <a:r>
              <a:rPr lang="ru-RU" sz="1800" dirty="0">
                <a:solidFill>
                  <a:srgbClr val="F25050"/>
                </a:solidFill>
                <a:latin typeface="Montserrat"/>
              </a:rPr>
              <a:t>«Кредит»</a:t>
            </a:r>
            <a:r>
              <a:rPr lang="ru-RU" sz="1800" dirty="0">
                <a:solidFill>
                  <a:srgbClr val="7030A0"/>
                </a:solidFill>
                <a:latin typeface="Montserrat"/>
              </a:rPr>
              <a:t>, а в графе «Пояснения к обязательству» указываем </a:t>
            </a:r>
            <a:r>
              <a:rPr lang="ru-RU" sz="1800" dirty="0" smtClean="0">
                <a:solidFill>
                  <a:srgbClr val="F25050"/>
                </a:solidFill>
                <a:latin typeface="Montserrat"/>
              </a:rPr>
              <a:t>«Покупка жилья»</a:t>
            </a:r>
            <a:endParaRPr lang="ru-RU" sz="1800" dirty="0">
              <a:solidFill>
                <a:srgbClr val="F25050"/>
              </a:solidFill>
              <a:latin typeface="Montserra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23" y="1370185"/>
            <a:ext cx="4640127" cy="5158899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 bwMode="auto">
          <a:xfrm flipH="1" flipV="1">
            <a:off x="5647618" y="1714500"/>
            <a:ext cx="1248483" cy="45742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6247915" y="1502340"/>
            <a:ext cx="3963986" cy="691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Montserrat"/>
              </a:rPr>
              <a:t>Ипотечное кредитование</a:t>
            </a:r>
            <a:endParaRPr lang="ru-RU" sz="2000" b="1" dirty="0">
              <a:solidFill>
                <a:srgbClr val="C00000"/>
              </a:solidFill>
              <a:latin typeface="Montserra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66947" y="6365569"/>
            <a:ext cx="479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</a:t>
            </a:r>
            <a:endParaRPr lang="ru-RU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96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 bwMode="auto">
          <a:xfrm>
            <a:off x="6829155" y="3767328"/>
            <a:ext cx="5173445" cy="191364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6800003" y="2592808"/>
            <a:ext cx="5134245" cy="91951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ё</a:t>
            </a:r>
            <a:endParaRPr lang="ru-RU" dirty="0"/>
          </a:p>
        </p:txBody>
      </p:sp>
      <p:pic>
        <p:nvPicPr>
          <p:cNvPr id="2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211901" y="5663047"/>
            <a:ext cx="2349465" cy="1281526"/>
          </a:xfrm>
          <a:prstGeom prst="rect">
            <a:avLst/>
          </a:prstGeom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3"/>
          <a:srcRect l="42609" r="7706"/>
          <a:stretch/>
        </p:blipFill>
        <p:spPr bwMode="auto">
          <a:xfrm rot="8493735">
            <a:off x="-444523" y="-341756"/>
            <a:ext cx="2267194" cy="2028802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1866415" y="164984"/>
            <a:ext cx="8345486" cy="691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Montserrat"/>
              </a:rPr>
              <a:t>Заполнение Подраздела </a:t>
            </a:r>
            <a:r>
              <a:rPr lang="ru-RU" sz="2000" b="1" dirty="0">
                <a:solidFill>
                  <a:srgbClr val="C00000"/>
                </a:solidFill>
                <a:latin typeface="Montserrat"/>
              </a:rPr>
              <a:t>6.2 «Срочные обязательства финансового характера»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789955" y="2666975"/>
            <a:ext cx="5086042" cy="783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800" dirty="0" smtClean="0">
                <a:solidFill>
                  <a:srgbClr val="7030A0"/>
                </a:solidFill>
                <a:latin typeface="Montserrat"/>
              </a:rPr>
              <a:t>В графе </a:t>
            </a:r>
            <a:r>
              <a:rPr lang="ru-RU" sz="1800" dirty="0">
                <a:solidFill>
                  <a:srgbClr val="7030A0"/>
                </a:solidFill>
                <a:latin typeface="Montserrat"/>
              </a:rPr>
              <a:t>«Вид обязательства» выбираем </a:t>
            </a:r>
            <a:r>
              <a:rPr lang="ru-RU" sz="1800" dirty="0">
                <a:solidFill>
                  <a:srgbClr val="F25050"/>
                </a:solidFill>
                <a:latin typeface="Montserrat"/>
              </a:rPr>
              <a:t>«Иное» </a:t>
            </a:r>
            <a:r>
              <a:rPr lang="ru-RU" sz="1800" dirty="0">
                <a:solidFill>
                  <a:srgbClr val="7030A0"/>
                </a:solidFill>
                <a:latin typeface="Montserrat"/>
              </a:rPr>
              <a:t>и </a:t>
            </a:r>
            <a:r>
              <a:rPr lang="ru-RU" sz="1800" dirty="0" smtClean="0">
                <a:solidFill>
                  <a:srgbClr val="7030A0"/>
                </a:solidFill>
                <a:latin typeface="Montserrat"/>
              </a:rPr>
              <a:t>указываем </a:t>
            </a:r>
            <a:r>
              <a:rPr lang="ru-RU" sz="1800" dirty="0">
                <a:solidFill>
                  <a:srgbClr val="F25050"/>
                </a:solidFill>
                <a:latin typeface="Montserrat"/>
              </a:rPr>
              <a:t>«Участие в долевом строительстве объекта недвижимости»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6599167" y="1810698"/>
            <a:ext cx="5639285" cy="691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Montserrat"/>
              </a:rPr>
              <a:t>Участие в долевом строительстве объекта недвижимости</a:t>
            </a:r>
            <a:endParaRPr lang="ru-RU" sz="2000" b="1" dirty="0">
              <a:solidFill>
                <a:srgbClr val="C00000"/>
              </a:solidFill>
              <a:latin typeface="Montserrat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6848206" y="3849558"/>
            <a:ext cx="5086042" cy="18134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800" dirty="0">
                <a:solidFill>
                  <a:srgbClr val="7030A0"/>
                </a:solidFill>
                <a:latin typeface="Montserrat"/>
              </a:rPr>
              <a:t>Когда денежные средства переданы застройщику в полном объеме, но не подписан сторонами передаточный акт –застройщик указывается как </a:t>
            </a:r>
            <a:r>
              <a:rPr lang="ru-RU" sz="1800" dirty="0">
                <a:solidFill>
                  <a:srgbClr val="F25050"/>
                </a:solidFill>
                <a:latin typeface="Montserrat"/>
              </a:rPr>
              <a:t>«Должник» </a:t>
            </a:r>
            <a:r>
              <a:rPr lang="ru-RU" sz="1800" dirty="0">
                <a:solidFill>
                  <a:srgbClr val="7030A0"/>
                </a:solidFill>
                <a:latin typeface="Montserrat"/>
              </a:rPr>
              <a:t>и в графе «Условия обязательства» вносится запись </a:t>
            </a:r>
            <a:r>
              <a:rPr lang="ru-RU" sz="1800" dirty="0">
                <a:solidFill>
                  <a:srgbClr val="F25050"/>
                </a:solidFill>
                <a:latin typeface="Montserrat"/>
              </a:rPr>
              <a:t>«Денежные средства переданы застройщику в полном объеме»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761919" y="6207995"/>
            <a:ext cx="9614553" cy="58251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802376" y="6273082"/>
            <a:ext cx="9447140" cy="491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800" b="1" dirty="0" smtClean="0">
                <a:solidFill>
                  <a:srgbClr val="C00000"/>
                </a:solidFill>
                <a:latin typeface="Montserrat"/>
              </a:rPr>
              <a:t>ВАЖНО: </a:t>
            </a:r>
            <a:r>
              <a:rPr lang="ru-RU" sz="1800" dirty="0" smtClean="0">
                <a:solidFill>
                  <a:srgbClr val="7030A0"/>
                </a:solidFill>
                <a:latin typeface="Montserrat"/>
              </a:rPr>
              <a:t>Данное </a:t>
            </a:r>
            <a:r>
              <a:rPr lang="ru-RU" sz="1800" dirty="0">
                <a:solidFill>
                  <a:srgbClr val="7030A0"/>
                </a:solidFill>
                <a:latin typeface="Montserrat"/>
              </a:rPr>
              <a:t>жилое помещение (если уже постройка завершена, дом сдан, но акт не подписан) </a:t>
            </a:r>
            <a:r>
              <a:rPr lang="ru-RU" sz="1800" dirty="0" smtClean="0">
                <a:solidFill>
                  <a:srgbClr val="7030A0"/>
                </a:solidFill>
                <a:latin typeface="Montserrat"/>
              </a:rPr>
              <a:t>– должно </a:t>
            </a:r>
            <a:r>
              <a:rPr lang="ru-RU" sz="1800" dirty="0">
                <a:solidFill>
                  <a:srgbClr val="7030A0"/>
                </a:solidFill>
                <a:latin typeface="Montserrat"/>
              </a:rPr>
              <a:t>быть отражено </a:t>
            </a:r>
            <a:r>
              <a:rPr lang="ru-RU" sz="1800" dirty="0">
                <a:solidFill>
                  <a:srgbClr val="F25050"/>
                </a:solidFill>
                <a:latin typeface="Montserrat"/>
              </a:rPr>
              <a:t>в подразделе 6.1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26" y="822186"/>
            <a:ext cx="4540469" cy="5143500"/>
          </a:xfrm>
          <a:prstGeom prst="rect">
            <a:avLst/>
          </a:prstGeom>
        </p:spPr>
      </p:pic>
      <p:cxnSp>
        <p:nvCxnSpPr>
          <p:cNvPr id="15" name="Прямая со стрелкой 14"/>
          <p:cNvCxnSpPr>
            <a:stCxn id="11" idx="1"/>
          </p:cNvCxnSpPr>
          <p:nvPr/>
        </p:nvCxnSpPr>
        <p:spPr bwMode="auto">
          <a:xfrm flipH="1" flipV="1">
            <a:off x="5232073" y="3525019"/>
            <a:ext cx="1616133" cy="123128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1" idx="1"/>
          </p:cNvCxnSpPr>
          <p:nvPr/>
        </p:nvCxnSpPr>
        <p:spPr bwMode="auto">
          <a:xfrm flipH="1">
            <a:off x="5232072" y="4756303"/>
            <a:ext cx="1616134" cy="22506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7" idx="1"/>
          </p:cNvCxnSpPr>
          <p:nvPr/>
        </p:nvCxnSpPr>
        <p:spPr bwMode="auto">
          <a:xfrm flipH="1" flipV="1">
            <a:off x="5232073" y="1186066"/>
            <a:ext cx="1557882" cy="187271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 bwMode="auto">
          <a:xfrm>
            <a:off x="66947" y="6365569"/>
            <a:ext cx="479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41</a:t>
            </a:r>
            <a:endParaRPr lang="ru-RU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4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211901" y="5663047"/>
            <a:ext cx="2349465" cy="1281526"/>
          </a:xfrm>
          <a:prstGeom prst="rect">
            <a:avLst/>
          </a:prstGeom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3"/>
          <a:srcRect l="42609" r="7706"/>
          <a:stretch/>
        </p:blipFill>
        <p:spPr bwMode="auto">
          <a:xfrm rot="8493735">
            <a:off x="-444523" y="-341756"/>
            <a:ext cx="2267194" cy="202880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 bwMode="auto">
          <a:xfrm>
            <a:off x="988475" y="3321278"/>
            <a:ext cx="10152881" cy="274989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 bwMode="auto">
          <a:xfrm>
            <a:off x="988475" y="3418954"/>
            <a:ext cx="99681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Montserrat"/>
              </a:rPr>
              <a:t>В данном </a:t>
            </a:r>
            <a:r>
              <a:rPr lang="ru-RU" sz="2000" dirty="0">
                <a:solidFill>
                  <a:srgbClr val="7030A0"/>
                </a:solidFill>
                <a:latin typeface="Montserrat"/>
              </a:rPr>
              <a:t>разделе указываются сведения о недвижимом имуществе (в </a:t>
            </a:r>
            <a:r>
              <a:rPr lang="ru-RU" sz="2000" dirty="0" err="1">
                <a:solidFill>
                  <a:srgbClr val="7030A0"/>
                </a:solidFill>
                <a:latin typeface="Montserrat"/>
              </a:rPr>
              <a:t>т.ч</a:t>
            </a:r>
            <a:r>
              <a:rPr lang="ru-RU" sz="2000" dirty="0">
                <a:solidFill>
                  <a:srgbClr val="7030A0"/>
                </a:solidFill>
                <a:latin typeface="Montserrat"/>
              </a:rPr>
              <a:t>. доли в праве собственности), транспортных средствах, ценных бумагах (в </a:t>
            </a:r>
            <a:r>
              <a:rPr lang="ru-RU" sz="2000" dirty="0" err="1">
                <a:solidFill>
                  <a:srgbClr val="7030A0"/>
                </a:solidFill>
                <a:latin typeface="Montserrat"/>
              </a:rPr>
              <a:t>т.ч</a:t>
            </a:r>
            <a:r>
              <a:rPr lang="ru-RU" sz="2000" dirty="0">
                <a:solidFill>
                  <a:srgbClr val="7030A0"/>
                </a:solidFill>
                <a:latin typeface="Montserrat"/>
              </a:rPr>
              <a:t>. долях участия в уставных капиталах коммерческих организаций и фондов), цифровых финансовых активах, цифровых правах, включающих одновременно цифровые финансовые активы и иные цифровые права, утилитарных цифровых правах и цифровой валюте, </a:t>
            </a:r>
            <a:endParaRPr lang="ru-RU" sz="2000" dirty="0" smtClean="0">
              <a:solidFill>
                <a:srgbClr val="7030A0"/>
              </a:solidFill>
              <a:latin typeface="Montserrat"/>
            </a:endParaRPr>
          </a:p>
          <a:p>
            <a:pPr algn="ctr"/>
            <a:r>
              <a:rPr lang="ru-RU" sz="2000" b="1" dirty="0" smtClean="0">
                <a:solidFill>
                  <a:srgbClr val="F25050"/>
                </a:solidFill>
                <a:latin typeface="Montserrat"/>
              </a:rPr>
              <a:t>отчужденных </a:t>
            </a:r>
            <a:r>
              <a:rPr lang="ru-RU" sz="2000" b="1" dirty="0">
                <a:solidFill>
                  <a:srgbClr val="F25050"/>
                </a:solidFill>
                <a:latin typeface="Montserrat"/>
              </a:rPr>
              <a:t>в течение отчетного периода в результате безвозмездной сделки, а также, например, сведения об утилизации автомобиля.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1892172" y="525837"/>
            <a:ext cx="8345486" cy="2220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  <a:latin typeface="Montserrat"/>
              </a:rPr>
              <a:t>Заполнение раздела 7</a:t>
            </a:r>
            <a:br>
              <a:rPr lang="ru-RU" sz="2400" b="1" dirty="0">
                <a:solidFill>
                  <a:srgbClr val="7030A0"/>
                </a:solidFill>
                <a:latin typeface="Montserrat"/>
              </a:rPr>
            </a:br>
            <a:r>
              <a:rPr lang="ru-RU" sz="2400" b="1" dirty="0">
                <a:solidFill>
                  <a:srgbClr val="7030A0"/>
                </a:solidFill>
                <a:latin typeface="Montserrat"/>
              </a:rPr>
              <a:t>«Сведения о недвижимом имуществе, транспортных средствах, ценных бумагах, цифровых финансовых активах, цифровых правах, включающих одновременно цифровые финансовые активы и иные цифровые права, об утилитарных цифровых правах и цифровой валюте, отчужденных в течение отчетного периода в результате безвозмездной сделки»</a:t>
            </a:r>
            <a:endParaRPr lang="ru-RU" sz="2400" b="1" dirty="0">
              <a:solidFill>
                <a:srgbClr val="C00000"/>
              </a:solidFill>
              <a:latin typeface="Montserrat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66947" y="6365569"/>
            <a:ext cx="479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42</a:t>
            </a:r>
            <a:endParaRPr lang="ru-RU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13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211901" y="5663047"/>
            <a:ext cx="2349465" cy="1281526"/>
          </a:xfrm>
          <a:prstGeom prst="rect">
            <a:avLst/>
          </a:prstGeom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3"/>
          <a:srcRect l="42609" r="7706"/>
          <a:stretch/>
        </p:blipFill>
        <p:spPr bwMode="auto">
          <a:xfrm rot="8493735">
            <a:off x="-444523" y="-341756"/>
            <a:ext cx="2267194" cy="202880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 bwMode="auto">
          <a:xfrm>
            <a:off x="5890669" y="1161289"/>
            <a:ext cx="6167982" cy="441655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 bwMode="auto">
          <a:xfrm>
            <a:off x="6008677" y="1241176"/>
            <a:ext cx="59319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7030A0"/>
                </a:solidFill>
                <a:latin typeface="Montserrat"/>
              </a:rPr>
              <a:t>К безвозмездной сделке можно отнести </a:t>
            </a:r>
            <a:r>
              <a:rPr lang="ru-RU" dirty="0">
                <a:solidFill>
                  <a:srgbClr val="F25050"/>
                </a:solidFill>
                <a:latin typeface="Montserrat"/>
              </a:rPr>
              <a:t>договор дарения, соглашение о разделе имущества, договор (соглашение) об определении долей, а также брачный договор</a:t>
            </a:r>
            <a:r>
              <a:rPr lang="ru-RU" dirty="0">
                <a:solidFill>
                  <a:srgbClr val="7030A0"/>
                </a:solidFill>
                <a:latin typeface="Montserrat"/>
              </a:rPr>
              <a:t>, который определяет порядок владения ранее совместно нажитого имущества (режим раздельной собственности</a:t>
            </a:r>
            <a:r>
              <a:rPr lang="ru-RU" dirty="0" smtClean="0">
                <a:solidFill>
                  <a:srgbClr val="7030A0"/>
                </a:solidFill>
                <a:latin typeface="Montserrat"/>
              </a:rPr>
              <a:t>).</a:t>
            </a:r>
          </a:p>
          <a:p>
            <a:pPr algn="just"/>
            <a:endParaRPr lang="ru-RU" dirty="0">
              <a:solidFill>
                <a:srgbClr val="7030A0"/>
              </a:solidFill>
              <a:latin typeface="Montserrat"/>
            </a:endParaRPr>
          </a:p>
          <a:p>
            <a:pPr algn="just"/>
            <a:r>
              <a:rPr lang="ru-RU" dirty="0" smtClean="0">
                <a:solidFill>
                  <a:srgbClr val="7030A0"/>
                </a:solidFill>
                <a:latin typeface="Montserrat"/>
              </a:rPr>
              <a:t>Также </a:t>
            </a:r>
            <a:r>
              <a:rPr lang="ru-RU" dirty="0">
                <a:solidFill>
                  <a:srgbClr val="7030A0"/>
                </a:solidFill>
                <a:latin typeface="Montserrat"/>
              </a:rPr>
              <a:t>подлежит отражению в настоящем разделе ситуация, связанная с отчуждением доли имущества </a:t>
            </a:r>
            <a:r>
              <a:rPr lang="ru-RU" dirty="0">
                <a:solidFill>
                  <a:srgbClr val="F25050"/>
                </a:solidFill>
                <a:latin typeface="Montserrat"/>
              </a:rPr>
              <a:t>в связи с использованием средств (части средств) материнского (семейного) капитала </a:t>
            </a:r>
            <a:r>
              <a:rPr lang="ru-RU" dirty="0">
                <a:solidFill>
                  <a:srgbClr val="7030A0"/>
                </a:solidFill>
                <a:latin typeface="Montserrat"/>
              </a:rPr>
              <a:t>(например, оформление жилого помещения в общую собственность служащего (работника), его супруги (супруга) и несовершеннолетних детей с определением размера долей по соглашению).</a:t>
            </a:r>
            <a:endParaRPr lang="ru-RU" b="1" dirty="0">
              <a:solidFill>
                <a:srgbClr val="7030A0"/>
              </a:solidFill>
              <a:latin typeface="Montserrat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1866415" y="164984"/>
            <a:ext cx="8345486" cy="691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Montserrat"/>
              </a:rPr>
              <a:t>Заполнение Раздела 7 «Безвозмездные сделки»</a:t>
            </a:r>
            <a:endParaRPr lang="ru-RU" sz="2000" b="1" dirty="0">
              <a:solidFill>
                <a:srgbClr val="C00000"/>
              </a:solidFill>
              <a:latin typeface="Montserra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40" y="1037056"/>
            <a:ext cx="4128409" cy="54589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auto">
          <a:xfrm>
            <a:off x="66947" y="6365569"/>
            <a:ext cx="479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43</a:t>
            </a:r>
            <a:endParaRPr lang="ru-RU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85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211901" y="5663047"/>
            <a:ext cx="2349465" cy="1281526"/>
          </a:xfrm>
          <a:prstGeom prst="rect">
            <a:avLst/>
          </a:prstGeom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3"/>
          <a:srcRect l="42609" r="7706"/>
          <a:stretch/>
        </p:blipFill>
        <p:spPr bwMode="auto">
          <a:xfrm rot="8493735">
            <a:off x="-444523" y="-341756"/>
            <a:ext cx="2267194" cy="202880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 bwMode="auto">
          <a:xfrm>
            <a:off x="689074" y="2493844"/>
            <a:ext cx="6167982" cy="370662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 bwMode="auto">
          <a:xfrm>
            <a:off x="807082" y="2722003"/>
            <a:ext cx="59319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F25050"/>
                </a:solidFill>
                <a:latin typeface="Montserrat"/>
              </a:rPr>
              <a:t>Двусторонняя печать</a:t>
            </a:r>
            <a:r>
              <a:rPr lang="ru-RU" sz="2000" b="1" dirty="0" smtClean="0">
                <a:solidFill>
                  <a:srgbClr val="7030A0"/>
                </a:solidFill>
                <a:latin typeface="Montserrat"/>
              </a:rPr>
              <a:t> сведений;</a:t>
            </a:r>
          </a:p>
          <a:p>
            <a:pPr indent="361950" algn="just">
              <a:buFont typeface="Arial" panose="020B0604020202020204" pitchFamily="34" charset="0"/>
              <a:buChar char="•"/>
            </a:pPr>
            <a:endParaRPr lang="ru-RU" sz="2000" b="1" dirty="0" smtClean="0">
              <a:solidFill>
                <a:srgbClr val="7030A0"/>
              </a:solidFill>
              <a:latin typeface="Montserrat"/>
            </a:endParaRPr>
          </a:p>
          <a:p>
            <a:pPr indent="36195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  <a:latin typeface="Montserrat"/>
              </a:rPr>
              <a:t>Печать сведения в формате </a:t>
            </a:r>
            <a:r>
              <a:rPr lang="ru-RU" sz="2000" b="1" dirty="0" smtClean="0">
                <a:solidFill>
                  <a:srgbClr val="F25050"/>
                </a:solidFill>
                <a:latin typeface="Montserrat"/>
              </a:rPr>
              <a:t>«2 страницы на 1 листе</a:t>
            </a:r>
            <a:r>
              <a:rPr lang="ru-RU" sz="2000" b="1" dirty="0" smtClean="0">
                <a:solidFill>
                  <a:srgbClr val="7030A0"/>
                </a:solidFill>
                <a:latin typeface="Montserrat"/>
              </a:rPr>
              <a:t>»;</a:t>
            </a:r>
          </a:p>
          <a:p>
            <a:pPr indent="361950" algn="just">
              <a:buFont typeface="Arial" panose="020B0604020202020204" pitchFamily="34" charset="0"/>
              <a:buChar char="•"/>
            </a:pPr>
            <a:endParaRPr lang="ru-RU" sz="2000" b="1" dirty="0" smtClean="0">
              <a:solidFill>
                <a:srgbClr val="7030A0"/>
              </a:solidFill>
              <a:latin typeface="Montserrat"/>
            </a:endParaRPr>
          </a:p>
          <a:p>
            <a:pPr indent="36195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F25050"/>
                </a:solidFill>
                <a:latin typeface="Montserrat"/>
              </a:rPr>
              <a:t>Замена 1го из листов </a:t>
            </a:r>
            <a:r>
              <a:rPr lang="ru-RU" sz="2000" b="1" dirty="0" smtClean="0">
                <a:solidFill>
                  <a:srgbClr val="7030A0"/>
                </a:solidFill>
                <a:latin typeface="Montserrat"/>
              </a:rPr>
              <a:t>в уже напечатанной  справке. </a:t>
            </a:r>
          </a:p>
          <a:p>
            <a:pPr algn="just"/>
            <a:endParaRPr lang="ru-RU" sz="2000" b="1" dirty="0">
              <a:solidFill>
                <a:srgbClr val="7030A0"/>
              </a:solidFill>
              <a:latin typeface="Montserrat"/>
            </a:endParaRP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Montserrat"/>
              </a:rPr>
              <a:t>В случае необходимости исправления данных </a:t>
            </a:r>
            <a:r>
              <a:rPr lang="ru-RU" sz="2000" b="1" dirty="0" smtClean="0">
                <a:solidFill>
                  <a:srgbClr val="F25050"/>
                </a:solidFill>
                <a:latin typeface="Montserrat"/>
              </a:rPr>
              <a:t>необходимо перепечатывать полностью весь пакет справок</a:t>
            </a:r>
            <a:r>
              <a:rPr lang="ru-RU" sz="2000" b="1" dirty="0" smtClean="0">
                <a:solidFill>
                  <a:srgbClr val="7030A0"/>
                </a:solidFill>
                <a:latin typeface="Montserrat"/>
              </a:rPr>
              <a:t>.</a:t>
            </a:r>
            <a:endParaRPr lang="ru-RU" sz="2000" b="1" dirty="0">
              <a:solidFill>
                <a:srgbClr val="7030A0"/>
              </a:solidFill>
              <a:latin typeface="Montserrat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72740" y="2004218"/>
            <a:ext cx="5200650" cy="603705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29890" y="2116834"/>
            <a:ext cx="508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Montserrat"/>
              </a:rPr>
              <a:t>КАТЕГОРИЧЕСКИ ЗАПРЕЩЕНО</a:t>
            </a:r>
            <a:endParaRPr lang="ru-RU" sz="2400" b="1" dirty="0">
              <a:solidFill>
                <a:schemeClr val="bg1"/>
              </a:solidFill>
              <a:latin typeface="Montserra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300" y="329062"/>
            <a:ext cx="2410843" cy="24680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006" y="3459777"/>
            <a:ext cx="2613595" cy="212454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 bwMode="auto">
          <a:xfrm>
            <a:off x="66947" y="6365569"/>
            <a:ext cx="479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44</a:t>
            </a:r>
            <a:endParaRPr lang="ru-RU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82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211901" y="5663047"/>
            <a:ext cx="2349465" cy="1281526"/>
          </a:xfrm>
          <a:prstGeom prst="rect">
            <a:avLst/>
          </a:prstGeom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3"/>
          <a:srcRect l="42609" r="7706"/>
          <a:stretch/>
        </p:blipFill>
        <p:spPr bwMode="auto">
          <a:xfrm rot="8493735">
            <a:off x="-444523" y="-341756"/>
            <a:ext cx="2267194" cy="202880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 bwMode="auto">
          <a:xfrm>
            <a:off x="5809816" y="613789"/>
            <a:ext cx="6167982" cy="155813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 bwMode="auto">
          <a:xfrm>
            <a:off x="5927824" y="672645"/>
            <a:ext cx="5931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7030A0"/>
                </a:solidFill>
                <a:latin typeface="Montserrat"/>
              </a:rPr>
              <a:t>Обратите внимание, что </a:t>
            </a:r>
            <a:r>
              <a:rPr lang="ru-RU" sz="2000" b="1" dirty="0">
                <a:solidFill>
                  <a:srgbClr val="F25050"/>
                </a:solidFill>
                <a:latin typeface="Montserrat"/>
              </a:rPr>
              <a:t>дата печати в  </a:t>
            </a:r>
            <a:r>
              <a:rPr lang="ru-RU" sz="2000" b="1" dirty="0" smtClean="0">
                <a:solidFill>
                  <a:srgbClr val="F25050"/>
                </a:solidFill>
                <a:latin typeface="Montserrat"/>
              </a:rPr>
              <a:t>    СПО </a:t>
            </a:r>
            <a:r>
              <a:rPr lang="ru-RU" sz="2000" b="1" dirty="0">
                <a:solidFill>
                  <a:srgbClr val="F25050"/>
                </a:solidFill>
                <a:latin typeface="Montserrat"/>
              </a:rPr>
              <a:t>«Справки БК»</a:t>
            </a:r>
            <a:r>
              <a:rPr lang="ru-RU" sz="2000" b="1" dirty="0">
                <a:solidFill>
                  <a:srgbClr val="7030A0"/>
                </a:solidFill>
                <a:latin typeface="Montserrat"/>
              </a:rPr>
              <a:t> должна соответствовать </a:t>
            </a:r>
            <a:r>
              <a:rPr lang="ru-RU" sz="2000" b="1" dirty="0">
                <a:solidFill>
                  <a:srgbClr val="F25050"/>
                </a:solidFill>
                <a:latin typeface="Montserrat"/>
              </a:rPr>
              <a:t>дате, установленной на Вашем компьютере</a:t>
            </a:r>
            <a:r>
              <a:rPr lang="ru-RU" sz="2000" b="1" dirty="0">
                <a:solidFill>
                  <a:srgbClr val="7030A0"/>
                </a:solidFill>
                <a:latin typeface="Montserrat"/>
              </a:rPr>
              <a:t>, т.к. эти данные выходят при печати</a:t>
            </a:r>
            <a:r>
              <a:rPr lang="ru-RU" sz="2000" b="1" dirty="0" smtClean="0">
                <a:solidFill>
                  <a:srgbClr val="7030A0"/>
                </a:solidFill>
                <a:latin typeface="Montserrat"/>
              </a:rPr>
              <a:t>.</a:t>
            </a:r>
            <a:endParaRPr lang="ru-RU" sz="2000" b="1" dirty="0">
              <a:solidFill>
                <a:srgbClr val="7030A0"/>
              </a:solidFill>
              <a:latin typeface="Montserra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46566" y="4282455"/>
            <a:ext cx="9945635" cy="188617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 bwMode="auto">
          <a:xfrm>
            <a:off x="689074" y="4486879"/>
            <a:ext cx="97009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7030A0"/>
                </a:solidFill>
                <a:latin typeface="Montserrat"/>
              </a:rPr>
              <a:t>После успешной сдачи сведений </a:t>
            </a:r>
            <a:r>
              <a:rPr lang="ru-RU" b="1" dirty="0" smtClean="0">
                <a:solidFill>
                  <a:srgbClr val="F25050"/>
                </a:solidFill>
                <a:latin typeface="Montserrat"/>
              </a:rPr>
              <a:t>ОБЯЗАТЕЛЬНО сохраняйте у себя все полученные справки и выписки</a:t>
            </a:r>
            <a:r>
              <a:rPr lang="ru-RU" b="1" dirty="0" smtClean="0">
                <a:solidFill>
                  <a:srgbClr val="7030A0"/>
                </a:solidFill>
                <a:latin typeface="Montserrat"/>
              </a:rPr>
              <a:t>.</a:t>
            </a:r>
          </a:p>
          <a:p>
            <a:pPr algn="just"/>
            <a:endParaRPr lang="ru-RU" i="1" dirty="0">
              <a:solidFill>
                <a:srgbClr val="7030A0"/>
              </a:solidFill>
              <a:latin typeface="Montserrat"/>
            </a:endParaRPr>
          </a:p>
          <a:p>
            <a:pPr algn="just"/>
            <a:r>
              <a:rPr lang="ru-RU" i="1" dirty="0" smtClean="0">
                <a:solidFill>
                  <a:srgbClr val="7030A0"/>
                </a:solidFill>
                <a:latin typeface="Montserrat"/>
              </a:rPr>
              <a:t>В случае проведения проверки достоверности и полноты представленных сведений они понадобятся Вам для доказательства правильности заполнения Вами сведений</a:t>
            </a:r>
            <a:r>
              <a:rPr lang="ru-RU" i="1" dirty="0">
                <a:solidFill>
                  <a:srgbClr val="7030A0"/>
                </a:solidFill>
                <a:latin typeface="Montserrat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4" y="2705696"/>
            <a:ext cx="5242876" cy="9328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975" y="2815831"/>
            <a:ext cx="3395663" cy="662568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 bwMode="auto">
          <a:xfrm flipH="1">
            <a:off x="4248150" y="1257300"/>
            <a:ext cx="1561667" cy="144839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3" idx="2"/>
            <a:endCxn id="5" idx="0"/>
          </p:cNvCxnSpPr>
          <p:nvPr/>
        </p:nvCxnSpPr>
        <p:spPr bwMode="auto">
          <a:xfrm>
            <a:off x="8893807" y="2171926"/>
            <a:ext cx="0" cy="64390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 bwMode="auto">
          <a:xfrm>
            <a:off x="66947" y="6365569"/>
            <a:ext cx="479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45</a:t>
            </a:r>
            <a:endParaRPr lang="ru-RU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28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53479881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156981" y="3100655"/>
            <a:ext cx="10175429" cy="89747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7030A0"/>
                </a:solidFill>
                <a:latin typeface="Montserrat"/>
              </a:rPr>
              <a:t>Часто задаваемые вопросы</a:t>
            </a:r>
            <a:endParaRPr lang="ru-RU" b="1" dirty="0">
              <a:solidFill>
                <a:srgbClr val="7030A0"/>
              </a:solidFill>
              <a:latin typeface="Montserrat"/>
            </a:endParaRPr>
          </a:p>
        </p:txBody>
      </p:sp>
      <p:pic>
        <p:nvPicPr>
          <p:cNvPr id="6" name="Рисунок 6"/>
          <p:cNvPicPr>
            <a:picLocks noChangeAspect="1"/>
          </p:cNvPicPr>
          <p:nvPr/>
        </p:nvPicPr>
        <p:blipFill>
          <a:blip r:embed="rId2"/>
          <a:srcRect l="42609" r="7706"/>
          <a:stretch/>
        </p:blipFill>
        <p:spPr bwMode="auto">
          <a:xfrm rot="8493735">
            <a:off x="-444523" y="-341756"/>
            <a:ext cx="2267194" cy="2028802"/>
          </a:xfrm>
          <a:prstGeom prst="rect">
            <a:avLst/>
          </a:prstGeom>
        </p:spPr>
      </p:pic>
      <p:pic>
        <p:nvPicPr>
          <p:cNvPr id="7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064589" y="5652656"/>
            <a:ext cx="2349465" cy="1281526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 bwMode="auto">
          <a:xfrm>
            <a:off x="2207620" y="3998133"/>
            <a:ext cx="80741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23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29642" y="398315"/>
            <a:ext cx="9932716" cy="857569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Montserrat"/>
                <a:cs typeface="Times New Roman" panose="02020603050405020304" pitchFamily="18" charset="0"/>
              </a:rPr>
              <a:t>Подлежит  ли указанию доход, полученный от продажи личных вещей на </a:t>
            </a:r>
            <a:r>
              <a:rPr lang="ru-RU" sz="2400" b="1" dirty="0" err="1" smtClean="0">
                <a:solidFill>
                  <a:srgbClr val="7030A0"/>
                </a:solidFill>
                <a:latin typeface="Montserrat"/>
                <a:cs typeface="Times New Roman" panose="02020603050405020304" pitchFamily="18" charset="0"/>
              </a:rPr>
              <a:t>интернет-ресурсах</a:t>
            </a:r>
            <a:r>
              <a:rPr lang="ru-RU" sz="2400" b="1" dirty="0" smtClean="0">
                <a:solidFill>
                  <a:srgbClr val="7030A0"/>
                </a:solidFill>
                <a:latin typeface="Montserrat"/>
                <a:cs typeface="Times New Roman" panose="02020603050405020304" pitchFamily="18" charset="0"/>
              </a:rPr>
              <a:t> «</a:t>
            </a:r>
            <a:r>
              <a:rPr lang="ru-RU" sz="2400" b="1" dirty="0" err="1" smtClean="0">
                <a:solidFill>
                  <a:srgbClr val="7030A0"/>
                </a:solidFill>
                <a:latin typeface="Montserrat"/>
                <a:cs typeface="Times New Roman" panose="02020603050405020304" pitchFamily="18" charset="0"/>
              </a:rPr>
              <a:t>Авито</a:t>
            </a:r>
            <a:r>
              <a:rPr lang="ru-RU" sz="2400" b="1" dirty="0" smtClean="0">
                <a:solidFill>
                  <a:srgbClr val="7030A0"/>
                </a:solidFill>
                <a:latin typeface="Montserrat"/>
                <a:cs typeface="Times New Roman" panose="02020603050405020304" pitchFamily="18" charset="0"/>
              </a:rPr>
              <a:t>», «Юла» и т.д.?</a:t>
            </a:r>
            <a:endParaRPr lang="ru-RU" sz="2400" b="1" dirty="0">
              <a:solidFill>
                <a:srgbClr val="7030A0"/>
              </a:solidFill>
              <a:latin typeface="Montserrat"/>
              <a:cs typeface="Times New Roman" panose="02020603050405020304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2310064" y="2670604"/>
            <a:ext cx="8899220" cy="183833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Montserrat"/>
                <a:cs typeface="Times New Roman" panose="02020603050405020304" pitchFamily="18" charset="0"/>
              </a:rPr>
              <a:t>В соответствии </a:t>
            </a:r>
            <a:r>
              <a:rPr lang="ru-RU" sz="2400" dirty="0" err="1" smtClean="0">
                <a:latin typeface="Montserrat"/>
                <a:cs typeface="Times New Roman" panose="02020603050405020304" pitchFamily="18" charset="0"/>
              </a:rPr>
              <a:t>абз</a:t>
            </a:r>
            <a:r>
              <a:rPr lang="ru-RU" sz="2400" dirty="0" smtClean="0">
                <a:latin typeface="Montserrat"/>
                <a:cs typeface="Times New Roman" panose="02020603050405020304" pitchFamily="18" charset="0"/>
              </a:rPr>
              <a:t>. 5 п.п.9  п.77 Методических рекомендаций в случае продажи мелкого имущества (предметы обычной домашней обстановки, обихода и т.д.), в том числе, на обозначенных </a:t>
            </a:r>
            <a:r>
              <a:rPr lang="ru-RU" sz="2400" dirty="0" err="1" smtClean="0">
                <a:latin typeface="Montserrat"/>
                <a:cs typeface="Times New Roman" panose="02020603050405020304" pitchFamily="18" charset="0"/>
              </a:rPr>
              <a:t>интернет-ресурсах</a:t>
            </a:r>
            <a:r>
              <a:rPr lang="ru-RU" sz="2400" dirty="0" smtClean="0">
                <a:latin typeface="Montserrat"/>
                <a:cs typeface="Times New Roman" panose="02020603050405020304" pitchFamily="18" charset="0"/>
              </a:rPr>
              <a:t>,  </a:t>
            </a:r>
            <a:r>
              <a:rPr lang="ru-RU" sz="2400" b="1" dirty="0" smtClean="0">
                <a:solidFill>
                  <a:srgbClr val="F25050"/>
                </a:solidFill>
                <a:latin typeface="Montserrat"/>
                <a:cs typeface="Times New Roman" panose="02020603050405020304" pitchFamily="18" charset="0"/>
              </a:rPr>
              <a:t>рекомендуется указывать совокупный доход от его реализации.</a:t>
            </a:r>
            <a:endParaRPr lang="ru-RU" sz="2400" b="1" dirty="0">
              <a:solidFill>
                <a:srgbClr val="F25050"/>
              </a:solidFill>
              <a:latin typeface="Montserra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90" y="3150136"/>
            <a:ext cx="1358802" cy="13588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 bwMode="auto">
          <a:xfrm>
            <a:off x="66947" y="6365569"/>
            <a:ext cx="479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47</a:t>
            </a:r>
            <a:endParaRPr lang="ru-RU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50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932657" y="413085"/>
            <a:ext cx="10448925" cy="110799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Montserrat"/>
                <a:ea typeface="Tahoma" panose="020B0604030504040204" pitchFamily="34" charset="0"/>
                <a:cs typeface="Times New Roman" panose="02020603050405020304" pitchFamily="18" charset="0"/>
              </a:rPr>
              <a:t>Порядок заполнения раздела 2 «Сведения о расходах» в случае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Montserrat"/>
                <a:ea typeface="Tahoma" panose="020B0604030504040204" pitchFamily="34" charset="0"/>
                <a:cs typeface="Times New Roman" panose="02020603050405020304" pitchFamily="18" charset="0"/>
              </a:rPr>
              <a:t> приобретения </a:t>
            </a:r>
            <a:r>
              <a:rPr lang="ru-RU" sz="2400" b="1" kern="1200" dirty="0" smtClean="0">
                <a:solidFill>
                  <a:srgbClr val="7030A0"/>
                </a:solidFill>
                <a:latin typeface="Montserrat"/>
                <a:ea typeface="Tahoma" panose="020B0604030504040204" pitchFamily="34" charset="0"/>
                <a:cs typeface="Times New Roman" panose="02020603050405020304" pitchFamily="18" charset="0"/>
              </a:rPr>
              <a:t>недвижимости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Montserrat"/>
                <a:ea typeface="Tahoma" panose="020B0604030504040204" pitchFamily="34" charset="0"/>
                <a:cs typeface="Times New Roman" panose="02020603050405020304" pitchFamily="18" charset="0"/>
              </a:rPr>
              <a:t>, стоимость которой превышает 3-х летний доход.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uLnTx/>
              <a:uFillTx/>
              <a:latin typeface="Montserra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0874" y="1818261"/>
            <a:ext cx="1712976" cy="67488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F25050"/>
                </a:solidFill>
                <a:latin typeface="Montserrat"/>
              </a:rPr>
              <a:t>Нужно сопоставить:</a:t>
            </a:r>
            <a:endParaRPr lang="ru-RU" sz="1800" b="1" dirty="0">
              <a:solidFill>
                <a:srgbClr val="F25050"/>
              </a:solidFill>
              <a:latin typeface="Montserrat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3E35C81-33BF-435A-BA1C-3755E132F43D}"/>
              </a:ext>
            </a:extLst>
          </p:cNvPr>
          <p:cNvSpPr txBox="1"/>
          <p:nvPr/>
        </p:nvSpPr>
        <p:spPr>
          <a:xfrm>
            <a:off x="8984797" y="5480394"/>
            <a:ext cx="230709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10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064589" y="5652656"/>
            <a:ext cx="2349465" cy="128152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053846" y="2420996"/>
            <a:ext cx="4447032" cy="3496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800" dirty="0" smtClean="0">
                <a:latin typeface="Montserrat"/>
              </a:rPr>
              <a:t>1. </a:t>
            </a:r>
            <a:r>
              <a:rPr lang="en-US" sz="1800" b="1" dirty="0" smtClean="0">
                <a:solidFill>
                  <a:srgbClr val="F25050"/>
                </a:solidFill>
                <a:latin typeface="Montserrat"/>
              </a:rPr>
              <a:t>C</a:t>
            </a:r>
            <a:r>
              <a:rPr lang="ru-RU" sz="1800" b="1" dirty="0" err="1" smtClean="0">
                <a:solidFill>
                  <a:srgbClr val="F25050"/>
                </a:solidFill>
                <a:latin typeface="Montserrat"/>
              </a:rPr>
              <a:t>умму</a:t>
            </a:r>
            <a:r>
              <a:rPr lang="ru-RU" sz="1800" b="1" dirty="0" smtClean="0">
                <a:solidFill>
                  <a:srgbClr val="F25050"/>
                </a:solidFill>
                <a:latin typeface="Montserrat"/>
              </a:rPr>
              <a:t> расходов в 2023 году по сделке</a:t>
            </a:r>
            <a:r>
              <a:rPr lang="ru-RU" sz="1800" dirty="0" smtClean="0">
                <a:latin typeface="Montserrat"/>
              </a:rPr>
              <a:t> (или общую сумму расходов по всем совершенным им, супругой (супругом), несовершеннолетними детьми сделкам);</a:t>
            </a:r>
            <a:r>
              <a:rPr lang="en-US" sz="1800" dirty="0" smtClean="0">
                <a:latin typeface="Montserrat"/>
              </a:rPr>
              <a:t/>
            </a:r>
            <a:br>
              <a:rPr lang="en-US" sz="1800" dirty="0" smtClean="0">
                <a:latin typeface="Montserrat"/>
              </a:rPr>
            </a:br>
            <a:r>
              <a:rPr lang="ru-RU" sz="1800" dirty="0" smtClean="0">
                <a:latin typeface="Montserrat"/>
              </a:rPr>
              <a:t/>
            </a:r>
            <a:br>
              <a:rPr lang="ru-RU" sz="1800" dirty="0" smtClean="0">
                <a:latin typeface="Montserrat"/>
              </a:rPr>
            </a:br>
            <a:r>
              <a:rPr lang="ru-RU" sz="1800" dirty="0" smtClean="0">
                <a:latin typeface="Montserrat"/>
              </a:rPr>
              <a:t>2. </a:t>
            </a:r>
            <a:r>
              <a:rPr lang="ru-RU" sz="1800" b="1" dirty="0" smtClean="0">
                <a:solidFill>
                  <a:srgbClr val="F25050"/>
                </a:solidFill>
                <a:latin typeface="Montserrat"/>
              </a:rPr>
              <a:t>Общий доход </a:t>
            </a:r>
            <a:r>
              <a:rPr lang="ru-RU" sz="1800" dirty="0" smtClean="0">
                <a:latin typeface="Montserrat"/>
              </a:rPr>
              <a:t>свой и супруги (супруга) </a:t>
            </a:r>
            <a:r>
              <a:rPr lang="ru-RU" sz="1800" b="1" dirty="0" smtClean="0">
                <a:solidFill>
                  <a:srgbClr val="F25050"/>
                </a:solidFill>
                <a:latin typeface="Montserrat"/>
              </a:rPr>
              <a:t>за 3 последних года </a:t>
            </a:r>
            <a:r>
              <a:rPr lang="ru-RU" sz="1800" dirty="0" smtClean="0">
                <a:latin typeface="Montserrat"/>
              </a:rPr>
              <a:t>(2022, 20</a:t>
            </a:r>
            <a:r>
              <a:rPr lang="en-US" sz="1800" dirty="0" smtClean="0">
                <a:latin typeface="Montserrat"/>
              </a:rPr>
              <a:t>2</a:t>
            </a:r>
            <a:r>
              <a:rPr lang="ru-RU" sz="1800" dirty="0" smtClean="0">
                <a:latin typeface="Montserrat"/>
              </a:rPr>
              <a:t>1, 2020 годы) – официальный;</a:t>
            </a:r>
            <a:r>
              <a:rPr lang="en-US" sz="1800" dirty="0" smtClean="0">
                <a:latin typeface="Montserrat"/>
              </a:rPr>
              <a:t/>
            </a:r>
            <a:br>
              <a:rPr lang="en-US" sz="1800" dirty="0" smtClean="0">
                <a:latin typeface="Montserrat"/>
              </a:rPr>
            </a:br>
            <a:r>
              <a:rPr lang="ru-RU" sz="1800" dirty="0" smtClean="0">
                <a:latin typeface="Montserrat"/>
              </a:rPr>
              <a:t/>
            </a:r>
            <a:br>
              <a:rPr lang="ru-RU" sz="1800" dirty="0" smtClean="0">
                <a:latin typeface="Montserrat"/>
              </a:rPr>
            </a:br>
            <a:r>
              <a:rPr lang="ru-RU" sz="1800" dirty="0" smtClean="0">
                <a:latin typeface="Montserrat"/>
              </a:rPr>
              <a:t>3. Если сумма расходов превышает сумму доходов, заполняется раздел 2 – </a:t>
            </a:r>
            <a:r>
              <a:rPr lang="ru-RU" sz="1800" b="1" dirty="0" smtClean="0">
                <a:solidFill>
                  <a:srgbClr val="F25050"/>
                </a:solidFill>
                <a:latin typeface="Montserrat"/>
              </a:rPr>
              <a:t>указываются сведения о расходах.</a:t>
            </a:r>
            <a:endParaRPr lang="ru-RU" sz="1800" b="1" dirty="0">
              <a:solidFill>
                <a:srgbClr val="F25050"/>
              </a:solidFill>
              <a:latin typeface="Montserrat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7301177" y="2493149"/>
            <a:ext cx="4447032" cy="34239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800" dirty="0" smtClean="0">
                <a:latin typeface="Montserrat"/>
              </a:rPr>
              <a:t>1. При </a:t>
            </a:r>
            <a:r>
              <a:rPr lang="ru-RU" sz="1800" b="1" dirty="0" smtClean="0">
                <a:solidFill>
                  <a:srgbClr val="F25050"/>
                </a:solidFill>
                <a:latin typeface="Montserrat"/>
              </a:rPr>
              <a:t>отсутствии правовых оснований </a:t>
            </a:r>
            <a:r>
              <a:rPr lang="ru-RU" sz="1800" dirty="0" smtClean="0">
                <a:latin typeface="Montserrat"/>
              </a:rPr>
              <a:t>для представления сведений о расходах;</a:t>
            </a:r>
          </a:p>
          <a:p>
            <a:pPr algn="just"/>
            <a:endParaRPr lang="en-US" sz="1800" dirty="0" smtClean="0">
              <a:latin typeface="Montserrat"/>
            </a:endParaRPr>
          </a:p>
          <a:p>
            <a:pPr algn="just"/>
            <a:r>
              <a:rPr lang="ru-RU" sz="1800" dirty="0" smtClean="0">
                <a:latin typeface="Montserrat"/>
              </a:rPr>
              <a:t>2. Земельный участок, другой объект недвижимости, транспортное средство, ценные бумаги, акции, цифровые финансовые активы, цифровая валюта приобретены </a:t>
            </a:r>
            <a:r>
              <a:rPr lang="ru-RU" sz="1800" b="1" dirty="0" smtClean="0">
                <a:solidFill>
                  <a:srgbClr val="F25050"/>
                </a:solidFill>
                <a:latin typeface="Montserrat"/>
              </a:rPr>
              <a:t>в результате наследования или дарения</a:t>
            </a:r>
            <a:r>
              <a:rPr lang="ru-RU" sz="1800" dirty="0" smtClean="0">
                <a:latin typeface="Montserrat"/>
              </a:rPr>
              <a:t>;</a:t>
            </a:r>
          </a:p>
          <a:p>
            <a:pPr algn="just"/>
            <a:endParaRPr lang="ru-RU" sz="1800" dirty="0" smtClean="0">
              <a:latin typeface="Montserrat"/>
            </a:endParaRPr>
          </a:p>
          <a:p>
            <a:pPr algn="just"/>
            <a:r>
              <a:rPr lang="ru-RU" sz="1800" dirty="0" smtClean="0">
                <a:latin typeface="Montserrat"/>
              </a:rPr>
              <a:t>3. </a:t>
            </a:r>
            <a:r>
              <a:rPr lang="ru-RU" sz="1800" b="1" dirty="0" smtClean="0">
                <a:solidFill>
                  <a:srgbClr val="F25050"/>
                </a:solidFill>
                <a:latin typeface="Montserrat"/>
              </a:rPr>
              <a:t>Отсутствие факта совершения сделки </a:t>
            </a:r>
            <a:r>
              <a:rPr lang="ru-RU" sz="1800" dirty="0" smtClean="0">
                <a:latin typeface="Montserrat"/>
              </a:rPr>
              <a:t>(возведение жилого дома на земельном участке).</a:t>
            </a:r>
            <a:endParaRPr lang="ru-RU" sz="1800" dirty="0">
              <a:latin typeface="Montserrat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8668205" y="1818261"/>
            <a:ext cx="1712976" cy="6748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F25050"/>
                </a:solidFill>
                <a:latin typeface="Montserrat"/>
              </a:rPr>
              <a:t>Раздел 2 не заполняется:</a:t>
            </a:r>
            <a:endParaRPr lang="ru-RU" sz="1800" b="1" dirty="0">
              <a:solidFill>
                <a:srgbClr val="F25050"/>
              </a:solidFill>
              <a:latin typeface="Montserra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641" y="3440723"/>
            <a:ext cx="1054772" cy="105477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 bwMode="auto">
          <a:xfrm>
            <a:off x="66947" y="6365569"/>
            <a:ext cx="479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48</a:t>
            </a:r>
            <a:endParaRPr lang="ru-RU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6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>
            <a:extLst>
              <a:ext uri="{FF2B5EF4-FFF2-40B4-BE49-F238E27FC236}">
                <a16:creationId xmlns:a16="http://schemas.microsoft.com/office/drawing/2014/main" id="{03E35C81-33BF-435A-BA1C-3755E132F43D}"/>
              </a:ext>
            </a:extLst>
          </p:cNvPr>
          <p:cNvSpPr txBox="1"/>
          <p:nvPr/>
        </p:nvSpPr>
        <p:spPr>
          <a:xfrm>
            <a:off x="8984797" y="5480394"/>
            <a:ext cx="230709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10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064589" y="5652656"/>
            <a:ext cx="2349465" cy="12815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22472" y="587565"/>
            <a:ext cx="5995734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F25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Montserrat"/>
                <a:ea typeface="Microsoft YaHei" panose="020B0503020204020204" pitchFamily="34" charset="-122"/>
                <a:cs typeface="Tahoma" panose="020B0604030504040204" pitchFamily="34" charset="0"/>
              </a:rPr>
              <a:t>сумма сделки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Montserrat"/>
                <a:ea typeface="Microsoft YaHei" panose="020B0503020204020204" pitchFamily="34" charset="-122"/>
                <a:cs typeface="Tahoma" panose="020B0604030504040204" pitchFamily="34" charset="0"/>
              </a:rPr>
              <a:t>=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Montserrat"/>
                <a:ea typeface="Microsoft YaHei" panose="020B0503020204020204" pitchFamily="34" charset="-122"/>
                <a:cs typeface="Tahoma" panose="020B0604030504040204" pitchFamily="34" charset="0"/>
              </a:rPr>
              <a:t>сумма </a:t>
            </a:r>
            <a:r>
              <a:rPr lang="ru-RU" sz="2000" b="1" dirty="0">
                <a:solidFill>
                  <a:srgbClr val="7030A0"/>
                </a:solidFill>
                <a:latin typeface="Montserrat"/>
                <a:ea typeface="Microsoft YaHei" panose="020B0503020204020204" pitchFamily="34" charset="-122"/>
                <a:cs typeface="Tahoma" panose="020B0604030504040204" pitchFamily="34" charset="0"/>
              </a:rPr>
              <a:t>источников получения средств, за счет которых приобретено имущество</a:t>
            </a:r>
          </a:p>
        </p:txBody>
      </p:sp>
      <p:graphicFrame>
        <p:nvGraphicFramePr>
          <p:cNvPr id="12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4897132"/>
              </p:ext>
            </p:extLst>
          </p:nvPr>
        </p:nvGraphicFramePr>
        <p:xfrm>
          <a:off x="1436913" y="2322285"/>
          <a:ext cx="7243083" cy="4328176"/>
        </p:xfrm>
        <a:graphic>
          <a:graphicData uri="http://schemas.openxmlformats.org/drawingml/2006/table">
            <a:tbl>
              <a:tblPr/>
              <a:tblGrid>
                <a:gridCol w="2557679">
                  <a:extLst>
                    <a:ext uri="{9D8B030D-6E8A-4147-A177-3AD203B41FA5}">
                      <a16:colId xmlns:a16="http://schemas.microsoft.com/office/drawing/2014/main" val="1030624756"/>
                    </a:ext>
                  </a:extLst>
                </a:gridCol>
                <a:gridCol w="4685404">
                  <a:extLst>
                    <a:ext uri="{9D8B030D-6E8A-4147-A177-3AD203B41FA5}">
                      <a16:colId xmlns:a16="http://schemas.microsoft.com/office/drawing/2014/main" val="592069360"/>
                    </a:ext>
                  </a:extLst>
                </a:gridCol>
              </a:tblGrid>
              <a:tr h="58870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ndara" panose="020E0502030303020204" pitchFamily="34" charset="0"/>
                          <a:cs typeface="Times New Roman" panose="02020603050405020304" pitchFamily="18" charset="0"/>
                        </a:rPr>
                        <a:t>сумма сделки (руб.)</a:t>
                      </a:r>
                    </a:p>
                  </a:txBody>
                  <a:tcPr marL="91437" marR="91437" marT="45724" marB="45724" anchor="ctr" horzOverflow="overflow">
                    <a:lnL w="28575" cap="flat" cmpd="sng" algn="ctr">
                      <a:solidFill>
                        <a:srgbClr val="F2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2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2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2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ndara" panose="020E0502030303020204" pitchFamily="34" charset="0"/>
                          <a:cs typeface="Times New Roman" panose="02020603050405020304" pitchFamily="18" charset="0"/>
                        </a:rPr>
                        <a:t>источник получения средств, за счет которых приобретено имущество</a:t>
                      </a:r>
                    </a:p>
                  </a:txBody>
                  <a:tcPr marL="91437" marR="91437" marT="45724" marB="45724" anchor="ctr" horzOverflow="overflow">
                    <a:lnL w="28575" cap="flat" cmpd="sng" algn="ctr">
                      <a:solidFill>
                        <a:srgbClr val="F2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2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2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2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299647"/>
                  </a:ext>
                </a:extLst>
              </a:tr>
              <a:tr h="339204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80000"/>
                              </a:srgbClr>
                            </a:outerShdw>
                          </a:effectLst>
                          <a:latin typeface="Candara" panose="020E0502030303020204" pitchFamily="34" charset="0"/>
                          <a:cs typeface="Tahoma" panose="020B0604030504040204" pitchFamily="34" charset="0"/>
                        </a:rPr>
                        <a:t>2 300 000</a:t>
                      </a:r>
                      <a:endParaRPr kumimoji="0" lang="en-US" alt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25050"/>
                        </a:solidFill>
                        <a:effectLst>
                          <a:outerShdw blurRad="38100" dist="38100" dir="2700000" algn="tl">
                            <a:srgbClr val="000000">
                              <a:alpha val="80000"/>
                            </a:srgbClr>
                          </a:outerShdw>
                        </a:effectLst>
                        <a:latin typeface="Candara" panose="020E050203030302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ndara" panose="020E050203030302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i="1" dirty="0" smtClean="0">
                          <a:solidFill>
                            <a:srgbClr val="7030A0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rPr>
                        <a:t>*копии документов, подтверждающих</a:t>
                      </a:r>
                      <a:r>
                        <a:rPr lang="ru-RU" altLang="ru-RU" sz="1600" b="1" i="1" baseline="0" dirty="0" smtClean="0">
                          <a:solidFill>
                            <a:srgbClr val="7030A0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altLang="ru-RU" sz="1600" b="1" i="1" dirty="0" smtClean="0">
                          <a:solidFill>
                            <a:srgbClr val="7030A0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rPr>
                        <a:t>возникновение права собственности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i="1" dirty="0" smtClean="0">
                          <a:solidFill>
                            <a:srgbClr val="7030A0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rPr>
                        <a:t>(договор купли-продажи),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i="1" dirty="0" smtClean="0">
                          <a:solidFill>
                            <a:srgbClr val="7030A0"/>
                          </a:solidFill>
                          <a:latin typeface="Candara" panose="020E0502030303020204" pitchFamily="34" charset="0"/>
                          <a:cs typeface="Tahoma" panose="020B0604030504040204" pitchFamily="34" charset="0"/>
                        </a:rPr>
                        <a:t>прикладываются к справке</a:t>
                      </a:r>
                      <a:endParaRPr lang="ru-RU" altLang="ru-RU" sz="1600" i="1" dirty="0" smtClean="0">
                        <a:solidFill>
                          <a:srgbClr val="7030A0"/>
                        </a:solidFill>
                        <a:latin typeface="Candara" panose="020E0502030303020204" pitchFamily="34" charset="0"/>
                        <a:cs typeface="Tahoma" panose="020B0604030504040204" pitchFamily="34" charset="0"/>
                      </a:endParaRPr>
                    </a:p>
                  </a:txBody>
                  <a:tcPr marL="91437" marR="91437" marT="45724" marB="45724" horzOverflow="overflow">
                    <a:lnL w="28575" cap="flat" cmpd="sng" algn="ctr">
                      <a:solidFill>
                        <a:srgbClr val="F2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2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2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2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ndara" panose="020E0502030303020204" pitchFamily="34" charset="0"/>
                          <a:cs typeface="Tahoma" panose="020B0604030504040204" pitchFamily="34" charset="0"/>
                        </a:rPr>
                        <a:t>1. Личные накопления за предыдущие периоды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80000"/>
                              </a:srgbClr>
                            </a:outerShdw>
                          </a:effectLst>
                          <a:latin typeface="Candara" panose="020E0502030303020204" pitchFamily="34" charset="0"/>
                          <a:cs typeface="Tahoma" panose="020B0604030504040204" pitchFamily="34" charset="0"/>
                        </a:rPr>
                        <a:t>(500 000, 00 рублей)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80000"/>
                            </a:srgbClr>
                          </a:outerShdw>
                        </a:effectLst>
                        <a:latin typeface="Candara" panose="020E050203030302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ndara" panose="020E0502030303020204" pitchFamily="34" charset="0"/>
                          <a:cs typeface="Tahoma" panose="020B0604030504040204" pitchFamily="34" charset="0"/>
                        </a:rPr>
                        <a:t>2. Доход от продажи квартиры, расположенной по адресу…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80000"/>
                            </a:srgbClr>
                          </a:outerShdw>
                        </a:effectLst>
                        <a:latin typeface="Candara" panose="020E050203030302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80000"/>
                              </a:srgbClr>
                            </a:outerShdw>
                          </a:effectLst>
                          <a:latin typeface="Candara" panose="020E0502030303020204" pitchFamily="34" charset="0"/>
                          <a:cs typeface="Tahoma" panose="020B0604030504040204" pitchFamily="34" charset="0"/>
                        </a:rPr>
                        <a:t>(800 000, 00 рублей)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80000"/>
                            </a:srgbClr>
                          </a:outerShdw>
                        </a:effectLst>
                        <a:latin typeface="Candara" panose="020E050203030302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ndara" panose="020E0502030303020204" pitchFamily="34" charset="0"/>
                          <a:cs typeface="Tahoma" panose="020B0604030504040204" pitchFamily="34" charset="0"/>
                        </a:rPr>
                        <a:t>3. Ипотечный кредит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25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80000"/>
                              </a:srgbClr>
                            </a:outerShdw>
                          </a:effectLst>
                          <a:latin typeface="Candara" panose="020E0502030303020204" pitchFamily="34" charset="0"/>
                          <a:cs typeface="Tahoma" panose="020B0604030504040204" pitchFamily="34" charset="0"/>
                        </a:rPr>
                        <a:t>(1 000 000, 00 рублей)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ndara" panose="020E050203030302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ndara" panose="020E0502030303020204" pitchFamily="34" charset="0"/>
                          <a:cs typeface="Tahoma" panose="020B0604030504040204" pitchFamily="34" charset="0"/>
                        </a:rPr>
                        <a:t>*копии документов, подтверждающих источник происхождения денежных средств, прикладываются к справке</a:t>
                      </a:r>
                    </a:p>
                  </a:txBody>
                  <a:tcPr marL="91437" marR="91437" marT="45724" marB="45724" horzOverflow="overflow">
                    <a:lnL w="28575" cap="flat" cmpd="sng" algn="ctr">
                      <a:solidFill>
                        <a:srgbClr val="F2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2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2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25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319274"/>
                  </a:ext>
                </a:extLst>
              </a:tr>
            </a:tbl>
          </a:graphicData>
        </a:graphic>
      </p:graphicFrame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96685" y="240288"/>
            <a:ext cx="3425372" cy="125943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25050"/>
                </a:solidFill>
                <a:latin typeface="Montserrat"/>
              </a:rPr>
              <a:t>Особенности заполнения</a:t>
            </a:r>
            <a:endParaRPr lang="ru-RU" sz="3200" b="1" dirty="0">
              <a:solidFill>
                <a:srgbClr val="F25050"/>
              </a:solidFill>
              <a:latin typeface="Montserrat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66947" y="6365569"/>
            <a:ext cx="479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49</a:t>
            </a:r>
            <a:endParaRPr lang="ru-RU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61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53479881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349821" y="2951018"/>
            <a:ext cx="9667009" cy="89747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7030A0"/>
                </a:solidFill>
                <a:latin typeface="Montserrat"/>
              </a:rPr>
              <a:t>Подготовка к заполнению сведений</a:t>
            </a:r>
            <a:endParaRPr lang="ru-RU" b="1" dirty="0">
              <a:solidFill>
                <a:srgbClr val="7030A0"/>
              </a:solidFill>
              <a:latin typeface="Montserrat"/>
            </a:endParaRPr>
          </a:p>
        </p:txBody>
      </p:sp>
      <p:pic>
        <p:nvPicPr>
          <p:cNvPr id="6" name="Рисунок 6"/>
          <p:cNvPicPr>
            <a:picLocks noChangeAspect="1"/>
          </p:cNvPicPr>
          <p:nvPr/>
        </p:nvPicPr>
        <p:blipFill>
          <a:blip r:embed="rId2"/>
          <a:srcRect l="42609" r="7706"/>
          <a:stretch/>
        </p:blipFill>
        <p:spPr bwMode="auto">
          <a:xfrm rot="8493735">
            <a:off x="-444523" y="-341756"/>
            <a:ext cx="2267194" cy="2028802"/>
          </a:xfrm>
          <a:prstGeom prst="rect">
            <a:avLst/>
          </a:prstGeom>
        </p:spPr>
      </p:pic>
      <p:pic>
        <p:nvPicPr>
          <p:cNvPr id="7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064589" y="5652656"/>
            <a:ext cx="2349465" cy="1281526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 bwMode="auto">
          <a:xfrm>
            <a:off x="2207620" y="4026986"/>
            <a:ext cx="80741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44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23721" y="614855"/>
            <a:ext cx="10515600" cy="85705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b="1" dirty="0" smtClean="0">
                <a:solidFill>
                  <a:srgbClr val="7030A0"/>
                </a:solidFill>
                <a:latin typeface="Montserrat"/>
                <a:cs typeface="Times New Roman" panose="02020603050405020304" pitchFamily="18" charset="0"/>
              </a:rPr>
              <a:t>Где получить информацию в каких банках открыты счета на  служащего?</a:t>
            </a:r>
            <a:endParaRPr lang="ru-RU" sz="2800" b="1" dirty="0">
              <a:solidFill>
                <a:srgbClr val="7030A0"/>
              </a:solidFill>
              <a:latin typeface="Montserrat"/>
              <a:cs typeface="Times New Roman" panose="02020603050405020304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2069432" y="3051044"/>
            <a:ext cx="9169889" cy="171774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chemeClr val="tx1"/>
                </a:solidFill>
                <a:latin typeface="Montserrat"/>
                <a:cs typeface="Times New Roman" panose="02020603050405020304" pitchFamily="18" charset="0"/>
              </a:rPr>
              <a:t>Для получения достоверных сведений </a:t>
            </a:r>
            <a:r>
              <a:rPr lang="ru-RU" dirty="0" smtClean="0">
                <a:solidFill>
                  <a:schemeClr val="tx1"/>
                </a:solidFill>
                <a:latin typeface="Montserrat"/>
                <a:cs typeface="Times New Roman" panose="02020603050405020304" pitchFamily="18" charset="0"/>
              </a:rPr>
              <a:t>о</a:t>
            </a:r>
            <a:r>
              <a:rPr lang="en-US" dirty="0" smtClean="0">
                <a:solidFill>
                  <a:schemeClr val="tx1"/>
                </a:solidFill>
                <a:latin typeface="Montserrat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Montserrat"/>
                <a:cs typeface="Times New Roman" panose="02020603050405020304" pitchFamily="18" charset="0"/>
              </a:rPr>
              <a:t>счете, </a:t>
            </a:r>
            <a:r>
              <a:rPr lang="ru-RU" dirty="0">
                <a:solidFill>
                  <a:schemeClr val="tx1"/>
                </a:solidFill>
                <a:latin typeface="Montserrat"/>
                <a:cs typeface="Times New Roman" panose="02020603050405020304" pitchFamily="18" charset="0"/>
              </a:rPr>
              <a:t>дате открытия счета в банке (иной кредитной организации), виде и валюте такого счета, остатке на счете на отчетную дату и сумме поступивших на счет денежных средств </a:t>
            </a:r>
            <a:r>
              <a:rPr lang="ru-RU" b="1" dirty="0">
                <a:solidFill>
                  <a:srgbClr val="F25050"/>
                </a:solidFill>
                <a:latin typeface="Montserrat"/>
                <a:cs typeface="Times New Roman" panose="02020603050405020304" pitchFamily="18" charset="0"/>
              </a:rPr>
              <a:t>следует соотносить информацию личного кабинета налогоплательщика и сведений соответствующего Банка.</a:t>
            </a:r>
            <a:endParaRPr lang="ru-RU" b="1" dirty="0" smtClean="0">
              <a:solidFill>
                <a:srgbClr val="F25050"/>
              </a:solidFill>
              <a:latin typeface="Montserrat"/>
              <a:cs typeface="Times New Roman" panose="02020603050405020304" pitchFamily="18" charset="0"/>
            </a:endParaRP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064589" y="5652656"/>
            <a:ext cx="2349465" cy="128152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9" y="3481754"/>
            <a:ext cx="1163940" cy="11639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 bwMode="auto">
          <a:xfrm>
            <a:off x="66947" y="6365569"/>
            <a:ext cx="479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</a:t>
            </a:r>
            <a:endParaRPr lang="ru-RU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15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913584" y="413085"/>
            <a:ext cx="10448925" cy="147732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Montserrat"/>
                <a:ea typeface="Tahoma" panose="020B0604030504040204" pitchFamily="34" charset="0"/>
                <a:cs typeface="Times New Roman" panose="02020603050405020304" pitchFamily="18" charset="0"/>
              </a:rPr>
              <a:t>Указывать ли в разделе 4 «Сведения о счетах в банках и иных кредитных организациях» счета,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Montserrat"/>
                <a:ea typeface="Tahoma" panose="020B0604030504040204" pitchFamily="34" charset="0"/>
                <a:cs typeface="Times New Roman" panose="02020603050405020304" pitchFamily="18" charset="0"/>
              </a:rPr>
              <a:t> которые отражены в личном кабинете ФНС, но в справке из кредитной организации (ПАО Банк ВТБ) не отражены?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uLnTx/>
              <a:uFillTx/>
              <a:latin typeface="Montserra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54441" y="3010930"/>
            <a:ext cx="8908067" cy="152120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Montserrat"/>
                <a:cs typeface="Times New Roman" panose="02020603050405020304" pitchFamily="18" charset="0"/>
              </a:rPr>
              <a:t>В случае наличия различий в информации о банковских счетах, представленных ФНС </a:t>
            </a:r>
            <a:r>
              <a:rPr lang="ru-RU" dirty="0" smtClean="0">
                <a:latin typeface="Montserrat"/>
                <a:cs typeface="Times New Roman" panose="02020603050405020304" pitchFamily="18" charset="0"/>
              </a:rPr>
              <a:t>России </a:t>
            </a:r>
            <a:r>
              <a:rPr lang="ru-RU" dirty="0">
                <a:latin typeface="Montserrat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Montserrat"/>
                <a:cs typeface="Times New Roman" panose="02020603050405020304" pitchFamily="18" charset="0"/>
              </a:rPr>
              <a:t>банком </a:t>
            </a:r>
            <a:r>
              <a:rPr lang="ru-RU" dirty="0">
                <a:latin typeface="Montserrat"/>
                <a:cs typeface="Times New Roman" panose="02020603050405020304" pitchFamily="18" charset="0"/>
              </a:rPr>
              <a:t>(иной кредитной организацией), </a:t>
            </a:r>
            <a:r>
              <a:rPr lang="ru-RU" b="1" dirty="0">
                <a:solidFill>
                  <a:srgbClr val="F25050"/>
                </a:solidFill>
                <a:latin typeface="Montserrat"/>
                <a:cs typeface="Times New Roman" panose="02020603050405020304" pitchFamily="18" charset="0"/>
              </a:rPr>
              <a:t>приоритет рекомендуется отдавать информации, полученной в рамках Указания Банка №5798-У.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3E35C81-33BF-435A-BA1C-3755E132F43D}"/>
              </a:ext>
            </a:extLst>
          </p:cNvPr>
          <p:cNvSpPr txBox="1"/>
          <p:nvPr/>
        </p:nvSpPr>
        <p:spPr>
          <a:xfrm>
            <a:off x="8984797" y="5480394"/>
            <a:ext cx="230709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10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064589" y="5652656"/>
            <a:ext cx="2349465" cy="128152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84" y="3411415"/>
            <a:ext cx="1259926" cy="125992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 bwMode="auto">
          <a:xfrm>
            <a:off x="66947" y="6365569"/>
            <a:ext cx="479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51</a:t>
            </a:r>
            <a:endParaRPr lang="ru-RU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7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211901" y="5663047"/>
            <a:ext cx="2349465" cy="1281526"/>
          </a:xfrm>
          <a:prstGeom prst="rect">
            <a:avLst/>
          </a:prstGeom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3"/>
          <a:srcRect l="42609" r="7706"/>
          <a:stretch/>
        </p:blipFill>
        <p:spPr bwMode="auto">
          <a:xfrm rot="8493735">
            <a:off x="-444523" y="-341756"/>
            <a:ext cx="2267194" cy="2028802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2463599" y="202222"/>
            <a:ext cx="8345486" cy="691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Заполнение Раздела 4 «Сведения о счетах в банках и иных кредитных организациях»</a:t>
            </a:r>
            <a:endParaRPr lang="ru-RU" sz="2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010738" y="1182303"/>
            <a:ext cx="10506075" cy="375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7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Отдельные аспекты заполнения графы </a:t>
            </a:r>
            <a:r>
              <a:rPr lang="ru-RU" sz="17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«Сумма </a:t>
            </a:r>
            <a:r>
              <a:rPr lang="ru-RU" sz="17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поступивших на счет денежных </a:t>
            </a:r>
            <a:r>
              <a:rPr lang="ru-RU" sz="17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средств»</a:t>
            </a:r>
            <a:endParaRPr lang="ru-RU" sz="170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8174" y="1957787"/>
            <a:ext cx="113918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доходом сравнивается сумма денежных средств, поступивших на открытые по состоянию на отчетную дату счета</a:t>
            </a:r>
            <a:r>
              <a:rPr lang="ru-RU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содержащиеся </a:t>
            </a:r>
            <a:r>
              <a:rPr lang="ru-RU" sz="1600" b="1" dirty="0" smtClean="0">
                <a:solidFill>
                  <a:srgbClr val="F25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ОТДЕЛЬНО</a:t>
            </a:r>
            <a:r>
              <a:rPr lang="ru-RU" sz="16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6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каждой справке</a:t>
            </a:r>
            <a:endParaRPr lang="ru-RU" sz="160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8174" y="2775907"/>
            <a:ext cx="113918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25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</a:t>
            </a:r>
            <a:r>
              <a:rPr lang="ru-RU" sz="1600" b="1" dirty="0">
                <a:solidFill>
                  <a:srgbClr val="F25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включаются </a:t>
            </a:r>
            <a:r>
              <a:rPr lang="ru-RU" sz="16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отдельные зачисления, которые являются следствием </a:t>
            </a:r>
            <a:r>
              <a:rPr lang="ru-RU" sz="1600" b="1" dirty="0" smtClean="0">
                <a:solidFill>
                  <a:srgbClr val="F25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ПЕРЕРАСПРЕДЕЛЕНИЯ </a:t>
            </a:r>
            <a:r>
              <a:rPr lang="ru-RU" sz="16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между другими </a:t>
            </a:r>
            <a:r>
              <a:rPr lang="ru-RU" sz="16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счетами (алгоритм: общий доход – перераспределение из выписки = поступившие средства)</a:t>
            </a:r>
            <a:endParaRPr lang="ru-RU" sz="160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25553" y="4432795"/>
            <a:ext cx="112512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25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учитываются</a:t>
            </a:r>
            <a:r>
              <a:rPr lang="ru-RU" sz="16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денежные средства, </a:t>
            </a:r>
            <a:r>
              <a:rPr lang="ru-RU" sz="1600" b="1" dirty="0" smtClean="0">
                <a:solidFill>
                  <a:srgbClr val="F25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ЗАЧИСЛЕННЫЕ </a:t>
            </a:r>
            <a:r>
              <a:rPr lang="ru-RU" sz="1600" b="1" dirty="0">
                <a:solidFill>
                  <a:srgbClr val="F25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помощью банкомата (кассы</a:t>
            </a:r>
            <a:r>
              <a:rPr lang="ru-RU" sz="1600" b="1" dirty="0" smtClean="0">
                <a:solidFill>
                  <a:srgbClr val="F25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6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904" y="5992091"/>
            <a:ext cx="701299" cy="971879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 bwMode="auto">
          <a:xfrm>
            <a:off x="876300" y="5999099"/>
            <a:ext cx="6512365" cy="694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450215" algn="ctr">
              <a:spcAft>
                <a:spcPts val="0"/>
              </a:spcAft>
            </a:pPr>
            <a:endParaRPr lang="ru-RU" sz="14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76300" y="6104059"/>
            <a:ext cx="64103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См.: Методические рекомендации Минтруда России - </a:t>
            </a:r>
          </a:p>
          <a:p>
            <a:r>
              <a:rPr lang="ru-RU" sz="15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возможных на практике ситуаций (таблица № 5)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80934" y="2003947"/>
            <a:ext cx="457240" cy="45724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58509" y="2825778"/>
            <a:ext cx="457240" cy="45724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58509" y="3500124"/>
            <a:ext cx="457240" cy="4572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58509" y="4338072"/>
            <a:ext cx="457240" cy="45724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80934" y="5241038"/>
            <a:ext cx="457240" cy="45724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 bwMode="auto">
          <a:xfrm>
            <a:off x="13101" y="6409186"/>
            <a:ext cx="437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59</a:t>
            </a:r>
            <a:endParaRPr lang="ru-RU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725553" y="3594027"/>
            <a:ext cx="112512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25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учитываются</a:t>
            </a:r>
            <a:r>
              <a:rPr lang="ru-RU" sz="16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денежные </a:t>
            </a:r>
            <a:r>
              <a:rPr lang="ru-RU" sz="16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средства, </a:t>
            </a:r>
            <a:r>
              <a:rPr lang="ru-RU" sz="1600" b="1" dirty="0" smtClean="0">
                <a:solidFill>
                  <a:srgbClr val="F25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ЗАЧИСЛЕННЫЕ с</a:t>
            </a:r>
            <a:r>
              <a:rPr lang="ru-RU" sz="16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smtClean="0">
                <a:solidFill>
                  <a:srgbClr val="F25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ипотеки, кредитов и иных обязательствах</a:t>
            </a:r>
            <a:endParaRPr lang="ru-RU" sz="1600" b="1" dirty="0">
              <a:solidFill>
                <a:srgbClr val="F25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725552" y="5337354"/>
            <a:ext cx="112512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25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Заполнение графы «Сумма поступивших на счет денежных средств» не является ошибкой!</a:t>
            </a:r>
            <a:endParaRPr lang="ru-RU" sz="16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47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 bwMode="auto">
          <a:xfrm>
            <a:off x="1451261" y="4622895"/>
            <a:ext cx="4133521" cy="142128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4"/>
          <p:cNvPicPr>
            <a:picLocks noChangeAspect="1"/>
          </p:cNvPicPr>
          <p:nvPr/>
        </p:nvPicPr>
        <p:blipFill>
          <a:blip r:embed="rId2"/>
          <a:srcRect l="42609" r="7706"/>
          <a:stretch/>
        </p:blipFill>
        <p:spPr bwMode="auto">
          <a:xfrm rot="8688066">
            <a:off x="-2129355" y="-1087157"/>
            <a:ext cx="6435111" cy="3490269"/>
          </a:xfrm>
          <a:prstGeom prst="rect">
            <a:avLst/>
          </a:prstGeom>
        </p:spPr>
      </p:pic>
      <p:pic>
        <p:nvPicPr>
          <p:cNvPr id="144923455" name="Рисунок 5"/>
          <p:cNvPicPr/>
          <p:nvPr/>
        </p:nvPicPr>
        <p:blipFill>
          <a:blip r:embed="rId3"/>
          <a:stretch/>
        </p:blipFill>
        <p:spPr bwMode="auto">
          <a:xfrm>
            <a:off x="10630479" y="452263"/>
            <a:ext cx="1372632" cy="1331054"/>
          </a:xfrm>
          <a:prstGeom prst="rect">
            <a:avLst/>
          </a:prstGeom>
          <a:noFill/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012165" y="2102388"/>
            <a:ext cx="80741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219823" y="744337"/>
            <a:ext cx="9667009" cy="10389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0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Отдел по профилактике коррупционных и иных правонарушений администрации Губернатора Новосибирской области и Правительства Новосибирской области</a:t>
            </a:r>
            <a:endParaRPr lang="ru-RU" sz="20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-93518" y="6291072"/>
            <a:ext cx="12285518" cy="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 bwMode="auto">
          <a:xfrm>
            <a:off x="1451260" y="4622895"/>
            <a:ext cx="41335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Официальный сайт </a:t>
            </a:r>
            <a:endParaRPr lang="en-US" sz="2000" b="1" dirty="0" smtClean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отдела</a:t>
            </a:r>
          </a:p>
          <a:p>
            <a:pPr algn="ctr">
              <a:defRPr/>
            </a:pPr>
            <a:endParaRPr lang="ru-RU" sz="2000" b="1" dirty="0" smtClean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en-US" sz="20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</a:t>
            </a:r>
            <a:r>
              <a:rPr lang="en-US" sz="20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nso.ru/page/44911</a:t>
            </a:r>
            <a:endParaRPr lang="en-US" sz="200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6657294" y="4622895"/>
            <a:ext cx="4336288" cy="142128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6657295" y="4622895"/>
            <a:ext cx="43362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вопросам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lang="ru-RU" sz="20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екларационной кампании</a:t>
            </a:r>
          </a:p>
          <a:p>
            <a:pPr algn="ctr">
              <a:defRPr/>
            </a:pPr>
            <a:endParaRPr lang="ru-RU" sz="2000" b="1" dirty="0" smtClean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en-US" sz="2000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https://nso.ru/page/34688</a:t>
            </a:r>
            <a:endParaRPr lang="ru-RU" sz="200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404" y="2288524"/>
            <a:ext cx="2015299" cy="20152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370" y="2288524"/>
            <a:ext cx="2015299" cy="201529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 bwMode="auto">
          <a:xfrm>
            <a:off x="-7738" y="6409186"/>
            <a:ext cx="479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46</a:t>
            </a:r>
            <a:endParaRPr lang="ru-RU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75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3005743" y="4500962"/>
            <a:ext cx="3940456" cy="179245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6"/>
          <p:cNvPicPr>
            <a:picLocks noChangeAspect="1"/>
          </p:cNvPicPr>
          <p:nvPr/>
        </p:nvPicPr>
        <p:blipFill>
          <a:blip r:embed="rId2"/>
          <a:srcRect l="42609" r="7706"/>
          <a:stretch/>
        </p:blipFill>
        <p:spPr bwMode="auto">
          <a:xfrm rot="8493735">
            <a:off x="-444523" y="-341756"/>
            <a:ext cx="2267194" cy="2028802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630477" y="165397"/>
            <a:ext cx="5587999" cy="691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Montserrat"/>
              </a:rPr>
              <a:t>Федеральная налоговая служба</a:t>
            </a:r>
            <a:endParaRPr lang="ru-RU" sz="3200" b="1" dirty="0">
              <a:solidFill>
                <a:srgbClr val="C00000"/>
              </a:solidFill>
              <a:latin typeface="Montserrat"/>
            </a:endParaRPr>
          </a:p>
        </p:txBody>
      </p:sp>
      <p:pic>
        <p:nvPicPr>
          <p:cNvPr id="8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064589" y="5652656"/>
            <a:ext cx="2349465" cy="1281526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 bwMode="auto">
          <a:xfrm>
            <a:off x="2453779" y="810092"/>
            <a:ext cx="80741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975971" y="856869"/>
            <a:ext cx="2897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7030A0"/>
                </a:solidFill>
                <a:latin typeface="Montserrat"/>
              </a:rPr>
              <a:t>https://</a:t>
            </a:r>
            <a:r>
              <a:rPr lang="en-US" i="1" dirty="0" smtClean="0">
                <a:solidFill>
                  <a:srgbClr val="7030A0"/>
                </a:solidFill>
                <a:latin typeface="Montserrat"/>
              </a:rPr>
              <a:t>lkfl2.nalog.ru/lkfl</a:t>
            </a:r>
            <a:endParaRPr lang="ru-RU" i="1" dirty="0" smtClean="0">
              <a:solidFill>
                <a:srgbClr val="7030A0"/>
              </a:solidFill>
              <a:latin typeface="Montserra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17" y="4384411"/>
            <a:ext cx="2030855" cy="20308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3085060" y="4477536"/>
            <a:ext cx="37818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rgbClr val="7030A0"/>
                </a:solidFill>
                <a:latin typeface="Montserrat"/>
              </a:rPr>
              <a:t>Информацию о транспортных </a:t>
            </a:r>
            <a:r>
              <a:rPr lang="ru-RU" sz="1400" b="1" dirty="0" smtClean="0">
                <a:solidFill>
                  <a:srgbClr val="7030A0"/>
                </a:solidFill>
                <a:latin typeface="Montserrat"/>
              </a:rPr>
              <a:t>средствах</a:t>
            </a:r>
            <a:r>
              <a:rPr lang="ru-RU" sz="1400" b="1" dirty="0">
                <a:solidFill>
                  <a:srgbClr val="7030A0"/>
                </a:solidFill>
                <a:latin typeface="Montserrat"/>
              </a:rPr>
              <a:t>, необходимую для </a:t>
            </a:r>
            <a:r>
              <a:rPr lang="ru-RU" sz="1400" b="1" dirty="0" smtClean="0">
                <a:solidFill>
                  <a:srgbClr val="7030A0"/>
                </a:solidFill>
                <a:latin typeface="Montserrat"/>
              </a:rPr>
              <a:t>заполнения подраздела </a:t>
            </a:r>
            <a:r>
              <a:rPr lang="ru-RU" sz="1400" b="1" dirty="0">
                <a:solidFill>
                  <a:srgbClr val="7030A0"/>
                </a:solidFill>
                <a:latin typeface="Montserrat"/>
              </a:rPr>
              <a:t>3.2 справки о доходах, </a:t>
            </a:r>
            <a:r>
              <a:rPr lang="ru-RU" sz="1400" b="1" u="sng" dirty="0" smtClean="0">
                <a:solidFill>
                  <a:srgbClr val="F25050"/>
                </a:solidFill>
                <a:latin typeface="Montserrat"/>
              </a:rPr>
              <a:t>Вы можете </a:t>
            </a:r>
            <a:r>
              <a:rPr lang="ru-RU" sz="1400" b="1" u="sng" dirty="0">
                <a:solidFill>
                  <a:srgbClr val="F25050"/>
                </a:solidFill>
                <a:latin typeface="Montserrat"/>
              </a:rPr>
              <a:t>получить из паспорта </a:t>
            </a:r>
            <a:r>
              <a:rPr lang="ru-RU" sz="1400" b="1" u="sng" dirty="0" smtClean="0">
                <a:solidFill>
                  <a:srgbClr val="F25050"/>
                </a:solidFill>
                <a:latin typeface="Montserrat"/>
              </a:rPr>
              <a:t>транспортного </a:t>
            </a:r>
            <a:r>
              <a:rPr lang="ru-RU" sz="1400" b="1" u="sng" dirty="0">
                <a:solidFill>
                  <a:srgbClr val="F25050"/>
                </a:solidFill>
                <a:latin typeface="Montserrat"/>
              </a:rPr>
              <a:t>средства (свидетельства </a:t>
            </a:r>
            <a:r>
              <a:rPr lang="ru-RU" sz="1400" b="1" u="sng" dirty="0" smtClean="0">
                <a:solidFill>
                  <a:srgbClr val="F25050"/>
                </a:solidFill>
                <a:latin typeface="Montserrat"/>
              </a:rPr>
              <a:t>о регистрации </a:t>
            </a:r>
            <a:r>
              <a:rPr lang="ru-RU" sz="1400" b="1" u="sng" dirty="0">
                <a:solidFill>
                  <a:srgbClr val="F25050"/>
                </a:solidFill>
                <a:latin typeface="Montserrat"/>
              </a:rPr>
              <a:t>транспортного </a:t>
            </a:r>
            <a:r>
              <a:rPr lang="ru-RU" sz="1400" b="1" u="sng" dirty="0" smtClean="0">
                <a:solidFill>
                  <a:srgbClr val="F25050"/>
                </a:solidFill>
                <a:latin typeface="Montserrat"/>
              </a:rPr>
              <a:t>средства) или </a:t>
            </a:r>
            <a:r>
              <a:rPr lang="ru-RU" sz="1400" b="1" u="sng" dirty="0">
                <a:solidFill>
                  <a:srgbClr val="F25050"/>
                </a:solidFill>
                <a:latin typeface="Montserrat"/>
              </a:rPr>
              <a:t>обратившись в органы </a:t>
            </a:r>
            <a:r>
              <a:rPr lang="ru-RU" sz="1400" b="1" u="sng" dirty="0" smtClean="0">
                <a:solidFill>
                  <a:srgbClr val="F25050"/>
                </a:solidFill>
                <a:latin typeface="Montserrat"/>
              </a:rPr>
              <a:t>ГИБДД</a:t>
            </a:r>
            <a:r>
              <a:rPr lang="ru-RU" sz="1400" b="1" u="sng" dirty="0">
                <a:solidFill>
                  <a:srgbClr val="7030A0"/>
                </a:solidFill>
                <a:latin typeface="Montserrat"/>
              </a:rPr>
              <a:t>.</a:t>
            </a:r>
            <a:endParaRPr lang="ru-RU" sz="1600" b="1" u="sng" dirty="0">
              <a:solidFill>
                <a:srgbClr val="7030A0"/>
              </a:solidFill>
              <a:latin typeface="Montserra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361416"/>
              </p:ext>
            </p:extLst>
          </p:nvPr>
        </p:nvGraphicFramePr>
        <p:xfrm>
          <a:off x="1791302" y="1390793"/>
          <a:ext cx="8736629" cy="2771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687">
                  <a:extLst>
                    <a:ext uri="{9D8B030D-6E8A-4147-A177-3AD203B41FA5}">
                      <a16:colId xmlns:a16="http://schemas.microsoft.com/office/drawing/2014/main" val="1616795370"/>
                    </a:ext>
                  </a:extLst>
                </a:gridCol>
                <a:gridCol w="2290089">
                  <a:extLst>
                    <a:ext uri="{9D8B030D-6E8A-4147-A177-3AD203B41FA5}">
                      <a16:colId xmlns:a16="http://schemas.microsoft.com/office/drawing/2014/main" val="2256630394"/>
                    </a:ext>
                  </a:extLst>
                </a:gridCol>
                <a:gridCol w="2329404">
                  <a:extLst>
                    <a:ext uri="{9D8B030D-6E8A-4147-A177-3AD203B41FA5}">
                      <a16:colId xmlns:a16="http://schemas.microsoft.com/office/drawing/2014/main" val="3656465384"/>
                    </a:ext>
                  </a:extLst>
                </a:gridCol>
                <a:gridCol w="1978449">
                  <a:extLst>
                    <a:ext uri="{9D8B030D-6E8A-4147-A177-3AD203B41FA5}">
                      <a16:colId xmlns:a16="http://schemas.microsoft.com/office/drawing/2014/main" val="3603837301"/>
                    </a:ext>
                  </a:extLst>
                </a:gridCol>
              </a:tblGrid>
              <a:tr h="146087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Montserrat"/>
                        </a:rPr>
                        <a:t>Раздел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Montserrat"/>
                        </a:rPr>
                        <a:t>«Доходы»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Montserrat"/>
                        </a:rPr>
                        <a:t>личного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Montserrat"/>
                        </a:rPr>
                        <a:t> кабинета</a:t>
                      </a:r>
                      <a:endParaRPr lang="ru-RU" sz="1600" dirty="0">
                        <a:solidFill>
                          <a:schemeClr val="bg1"/>
                        </a:solidFill>
                        <a:latin typeface="Montserrat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Montserrat"/>
                        </a:rPr>
                        <a:t>Раздел 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Montserrat"/>
                        </a:rPr>
                        <a:t>«Имущество» 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Montserrat"/>
                        </a:rPr>
                        <a:t>личного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Montserrat"/>
                        </a:rPr>
                        <a:t> кабинета</a:t>
                      </a:r>
                      <a:endParaRPr lang="ru-RU" sz="1600" dirty="0">
                        <a:latin typeface="Montserrat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Montserrat"/>
                        </a:rPr>
                        <a:t>Раздел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Montserrat"/>
                        </a:rPr>
                        <a:t>«Счета»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Montserrat"/>
                        </a:rPr>
                        <a:t> личного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Montserrat"/>
                        </a:rPr>
                        <a:t> кабинета</a:t>
                      </a:r>
                      <a:endParaRPr lang="ru-RU" sz="1600" dirty="0">
                        <a:solidFill>
                          <a:schemeClr val="bg1"/>
                        </a:solidFill>
                        <a:latin typeface="Montserrat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Montserrat"/>
                        </a:rPr>
                        <a:t>Раздел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Montserrat"/>
                        </a:rPr>
                        <a:t>«Участие в организациях» 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Montserrat"/>
                        </a:rPr>
                        <a:t>личного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Montserrat"/>
                        </a:rPr>
                        <a:t> кабинета</a:t>
                      </a:r>
                      <a:endParaRPr lang="ru-RU" sz="1600" dirty="0">
                        <a:solidFill>
                          <a:schemeClr val="bg1"/>
                        </a:solidFill>
                        <a:latin typeface="Montserrat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85877"/>
                  </a:ext>
                </a:extLst>
              </a:tr>
              <a:tr h="101769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Montserrat"/>
                        </a:rPr>
                        <a:t>Используется при заполнении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F25050"/>
                          </a:solidFill>
                          <a:latin typeface="Montserrat"/>
                        </a:rPr>
                        <a:t>раздела 1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Montserrat"/>
                        </a:rPr>
                        <a:t>справки о доходах</a:t>
                      </a:r>
                      <a:endParaRPr lang="ru-RU" sz="1600" dirty="0">
                        <a:solidFill>
                          <a:srgbClr val="7030A0"/>
                        </a:solidFill>
                        <a:latin typeface="Montserra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Montserrat"/>
                        </a:rPr>
                        <a:t>Используется при заполнении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F25050"/>
                          </a:solidFill>
                          <a:latin typeface="Montserrat"/>
                        </a:rPr>
                        <a:t>раздела 3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Montserrat"/>
                        </a:rPr>
                        <a:t>справки о доходах</a:t>
                      </a:r>
                      <a:endParaRPr lang="ru-RU" sz="1600" dirty="0">
                        <a:solidFill>
                          <a:srgbClr val="7030A0"/>
                        </a:solidFill>
                        <a:latin typeface="Montserra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Montserrat"/>
                        </a:rPr>
                        <a:t>Используется при заполнении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600" dirty="0" smtClean="0">
                          <a:solidFill>
                            <a:srgbClr val="F25050"/>
                          </a:solidFill>
                          <a:latin typeface="Montserrat"/>
                        </a:rPr>
                        <a:t>раздела 4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Montserrat"/>
                        </a:rPr>
                        <a:t>справки о доходах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Montserrat"/>
                        </a:rPr>
                        <a:t>Используется при заполнении </a:t>
                      </a:r>
                      <a:r>
                        <a:rPr lang="ru-RU" sz="1600" dirty="0" smtClean="0">
                          <a:solidFill>
                            <a:srgbClr val="F25050"/>
                          </a:solidFill>
                          <a:latin typeface="Montserrat"/>
                        </a:rPr>
                        <a:t>подраздела 5.1 </a:t>
                      </a:r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Montserrat"/>
                        </a:rPr>
                        <a:t>справки о доходах</a:t>
                      </a:r>
                    </a:p>
                    <a:p>
                      <a:pPr algn="ctr"/>
                      <a:endParaRPr lang="ru-RU" sz="1600" dirty="0">
                        <a:solidFill>
                          <a:srgbClr val="7030A0"/>
                        </a:solidFill>
                        <a:latin typeface="Montserra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31051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 bwMode="auto">
          <a:xfrm>
            <a:off x="140685" y="6365569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ru-RU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089" y="136164"/>
            <a:ext cx="2540001" cy="90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7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6"/>
          <p:cNvPicPr>
            <a:picLocks noChangeAspect="1"/>
          </p:cNvPicPr>
          <p:nvPr/>
        </p:nvPicPr>
        <p:blipFill>
          <a:blip r:embed="rId2"/>
          <a:srcRect l="42609" r="7706"/>
          <a:stretch/>
        </p:blipFill>
        <p:spPr bwMode="auto">
          <a:xfrm rot="8493735">
            <a:off x="-444523" y="-341756"/>
            <a:ext cx="2267194" cy="2028802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406471" y="99199"/>
            <a:ext cx="3676450" cy="691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Montserrat"/>
              </a:rPr>
              <a:t>Портал «</a:t>
            </a:r>
            <a:r>
              <a:rPr lang="ru-RU" sz="2800" b="1" dirty="0" err="1" smtClean="0">
                <a:solidFill>
                  <a:srgbClr val="C00000"/>
                </a:solidFill>
                <a:latin typeface="Montserrat"/>
              </a:rPr>
              <a:t>Госуслуги</a:t>
            </a:r>
            <a:r>
              <a:rPr lang="ru-RU" sz="2800" b="1" dirty="0" smtClean="0">
                <a:solidFill>
                  <a:srgbClr val="C00000"/>
                </a:solidFill>
                <a:latin typeface="Montserrat"/>
              </a:rPr>
              <a:t>»</a:t>
            </a:r>
            <a:endParaRPr lang="ru-RU" sz="2800" b="1" dirty="0">
              <a:solidFill>
                <a:srgbClr val="C00000"/>
              </a:solidFill>
              <a:latin typeface="Montserra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054" y="99199"/>
            <a:ext cx="1059837" cy="997493"/>
          </a:xfrm>
          <a:prstGeom prst="rect">
            <a:avLst/>
          </a:prstGeom>
        </p:spPr>
      </p:pic>
      <p:pic>
        <p:nvPicPr>
          <p:cNvPr id="8" name="Рисунок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064589" y="5652656"/>
            <a:ext cx="2349465" cy="1281526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 bwMode="auto">
          <a:xfrm>
            <a:off x="2207620" y="686348"/>
            <a:ext cx="80741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4640741" y="805751"/>
            <a:ext cx="3207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7030A0"/>
                </a:solidFill>
                <a:latin typeface="Montserrat"/>
              </a:rPr>
              <a:t>https://www.gosuslugi.ru</a:t>
            </a:r>
            <a:r>
              <a:rPr lang="en-US" i="1" dirty="0" smtClean="0">
                <a:solidFill>
                  <a:srgbClr val="7030A0"/>
                </a:solidFill>
                <a:latin typeface="Montserrat"/>
              </a:rPr>
              <a:t>/</a:t>
            </a:r>
            <a:endParaRPr lang="ru-RU" i="1" dirty="0" smtClean="0">
              <a:solidFill>
                <a:srgbClr val="7030A0"/>
              </a:solidFill>
              <a:latin typeface="Montserra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244" y="4608575"/>
            <a:ext cx="2049211" cy="2049211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116118"/>
              </p:ext>
            </p:extLst>
          </p:nvPr>
        </p:nvGraphicFramePr>
        <p:xfrm>
          <a:off x="2679547" y="1492867"/>
          <a:ext cx="7130295" cy="2527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765">
                  <a:extLst>
                    <a:ext uri="{9D8B030D-6E8A-4147-A177-3AD203B41FA5}">
                      <a16:colId xmlns:a16="http://schemas.microsoft.com/office/drawing/2014/main" val="1616795370"/>
                    </a:ext>
                  </a:extLst>
                </a:gridCol>
                <a:gridCol w="2376765">
                  <a:extLst>
                    <a:ext uri="{9D8B030D-6E8A-4147-A177-3AD203B41FA5}">
                      <a16:colId xmlns:a16="http://schemas.microsoft.com/office/drawing/2014/main" val="2256630394"/>
                    </a:ext>
                  </a:extLst>
                </a:gridCol>
                <a:gridCol w="2376765">
                  <a:extLst>
                    <a:ext uri="{9D8B030D-6E8A-4147-A177-3AD203B41FA5}">
                      <a16:colId xmlns:a16="http://schemas.microsoft.com/office/drawing/2014/main" val="3656465384"/>
                    </a:ext>
                  </a:extLst>
                </a:gridCol>
              </a:tblGrid>
              <a:tr h="146087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Montserrat"/>
                        </a:rPr>
                        <a:t>Раздел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Montserrat"/>
                        </a:rPr>
                        <a:t>«Сведения о доходах по форме 2-НДФЛ»  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Montserrat"/>
                        </a:rPr>
                        <a:t>личного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Montserrat"/>
                        </a:rPr>
                        <a:t> кабинета</a:t>
                      </a:r>
                      <a:endParaRPr lang="ru-RU" sz="1600" dirty="0">
                        <a:solidFill>
                          <a:schemeClr val="bg1"/>
                        </a:solidFill>
                        <a:latin typeface="Montserrat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Montserrat"/>
                        </a:rPr>
                        <a:t>Раздел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Montserrat"/>
                        </a:rPr>
                        <a:t>«Справка о выплатах СФР за период»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Montserrat"/>
                        </a:rPr>
                        <a:t>личного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Montserrat"/>
                        </a:rPr>
                        <a:t> кабинета</a:t>
                      </a:r>
                      <a:endParaRPr lang="ru-RU" sz="1600" dirty="0">
                        <a:latin typeface="Montserrat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Montserrat"/>
                        </a:rPr>
                        <a:t>Раздел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Montserrat"/>
                        </a:rPr>
                        <a:t>«Выписки из ЕГРН»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Montserrat"/>
                        </a:rPr>
                        <a:t>личного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Montserrat"/>
                        </a:rPr>
                        <a:t> кабинета</a:t>
                      </a:r>
                      <a:endParaRPr lang="ru-RU" sz="1600" dirty="0">
                        <a:solidFill>
                          <a:schemeClr val="bg1"/>
                        </a:solidFill>
                        <a:latin typeface="Montserrat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85877"/>
                  </a:ext>
                </a:extLst>
              </a:tr>
              <a:tr h="101769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Montserrat"/>
                        </a:rPr>
                        <a:t>Используется при заполнении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F25050"/>
                          </a:solidFill>
                          <a:latin typeface="Montserrat"/>
                        </a:rPr>
                        <a:t>раздела 1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Montserrat"/>
                        </a:rPr>
                        <a:t>справки о доходах</a:t>
                      </a:r>
                      <a:endParaRPr lang="ru-RU" sz="1600" dirty="0">
                        <a:solidFill>
                          <a:srgbClr val="7030A0"/>
                        </a:solidFill>
                        <a:latin typeface="Montserra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Montserrat"/>
                        </a:rPr>
                        <a:t>Используется при заполнении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F25050"/>
                          </a:solidFill>
                          <a:latin typeface="Montserrat"/>
                        </a:rPr>
                        <a:t>раздела 1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Montserrat"/>
                        </a:rPr>
                        <a:t>справки о доходах</a:t>
                      </a:r>
                      <a:endParaRPr lang="ru-RU" sz="1600" dirty="0">
                        <a:solidFill>
                          <a:srgbClr val="7030A0"/>
                        </a:solidFill>
                        <a:latin typeface="Montserra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Montserrat"/>
                        </a:rPr>
                        <a:t>Используется при заполнении </a:t>
                      </a:r>
                      <a:r>
                        <a:rPr lang="ru-RU" sz="1600" dirty="0" smtClean="0">
                          <a:solidFill>
                            <a:srgbClr val="F25050"/>
                          </a:solidFill>
                          <a:latin typeface="Montserrat"/>
                        </a:rPr>
                        <a:t>подраздела 3.1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Montserrat"/>
                        </a:rPr>
                        <a:t>справки о доходах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31051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 bwMode="auto">
          <a:xfrm>
            <a:off x="140685" y="6365569"/>
            <a:ext cx="332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ru-RU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36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6"/>
          <p:cNvPicPr>
            <a:picLocks noChangeAspect="1"/>
          </p:cNvPicPr>
          <p:nvPr/>
        </p:nvPicPr>
        <p:blipFill>
          <a:blip r:embed="rId2"/>
          <a:srcRect l="42609" r="7706"/>
          <a:stretch/>
        </p:blipFill>
        <p:spPr bwMode="auto">
          <a:xfrm rot="8493735">
            <a:off x="-444523" y="-341756"/>
            <a:ext cx="2267194" cy="2028802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559469" y="114279"/>
            <a:ext cx="7370453" cy="691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latin typeface="Montserrat"/>
              </a:rPr>
              <a:t>Личный </a:t>
            </a:r>
            <a:r>
              <a:rPr lang="ru-RU" sz="2800" b="1" dirty="0" smtClean="0">
                <a:solidFill>
                  <a:srgbClr val="C00000"/>
                </a:solidFill>
                <a:latin typeface="Montserrat"/>
              </a:rPr>
              <a:t>кабинет Социального </a:t>
            </a:r>
            <a:r>
              <a:rPr lang="ru-RU" sz="2800" b="1" dirty="0">
                <a:solidFill>
                  <a:srgbClr val="C00000"/>
                </a:solidFill>
                <a:latin typeface="Montserrat"/>
              </a:rPr>
              <a:t>Фонда России</a:t>
            </a:r>
          </a:p>
        </p:txBody>
      </p:sp>
      <p:pic>
        <p:nvPicPr>
          <p:cNvPr id="8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064589" y="5652656"/>
            <a:ext cx="2349465" cy="1281526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 bwMode="auto">
          <a:xfrm>
            <a:off x="2207620" y="686348"/>
            <a:ext cx="80741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4851944" y="805751"/>
            <a:ext cx="2723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7030A0"/>
                </a:solidFill>
                <a:latin typeface="Montserrat"/>
              </a:rPr>
              <a:t>https://lk.fss.ru</a:t>
            </a:r>
            <a:r>
              <a:rPr lang="en-US" i="1" dirty="0" smtClean="0">
                <a:solidFill>
                  <a:srgbClr val="7030A0"/>
                </a:solidFill>
                <a:latin typeface="Montserrat"/>
              </a:rPr>
              <a:t>/</a:t>
            </a:r>
            <a:endParaRPr lang="ru-RU" i="1" dirty="0" smtClean="0">
              <a:solidFill>
                <a:srgbClr val="7030A0"/>
              </a:solidFill>
              <a:latin typeface="Montserra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17" y="4581144"/>
            <a:ext cx="2073664" cy="20736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368" y="114279"/>
            <a:ext cx="1147905" cy="956588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31652"/>
              </p:ext>
            </p:extLst>
          </p:nvPr>
        </p:nvGraphicFramePr>
        <p:xfrm>
          <a:off x="3291183" y="1510037"/>
          <a:ext cx="5907023" cy="2478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7023">
                  <a:extLst>
                    <a:ext uri="{9D8B030D-6E8A-4147-A177-3AD203B41FA5}">
                      <a16:colId xmlns:a16="http://schemas.microsoft.com/office/drawing/2014/main" val="1616795370"/>
                    </a:ext>
                  </a:extLst>
                </a:gridCol>
              </a:tblGrid>
              <a:tr h="146087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Montserrat"/>
                        </a:rPr>
                        <a:t>Раздел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Montserrat"/>
                        </a:rPr>
                        <a:t>«Подать запрос на получение справки о выплаченных пособиях и справки по форме 2-НДФЛ»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Montserrat"/>
                        </a:rPr>
                        <a:t>личного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Montserrat"/>
                        </a:rPr>
                        <a:t> кабинета</a:t>
                      </a:r>
                      <a:endParaRPr lang="ru-RU" sz="1600" dirty="0">
                        <a:solidFill>
                          <a:schemeClr val="bg1"/>
                        </a:solidFill>
                        <a:latin typeface="Montserrat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85877"/>
                  </a:ext>
                </a:extLst>
              </a:tr>
              <a:tr h="101769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Montserrat"/>
                        </a:rPr>
                        <a:t>Используется при заполнении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F25050"/>
                          </a:solidFill>
                          <a:latin typeface="Montserrat"/>
                        </a:rPr>
                        <a:t>раздела 1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Montserrat"/>
                        </a:rPr>
                        <a:t>справки о доходах</a:t>
                      </a:r>
                      <a:endParaRPr lang="ru-RU" sz="1600" dirty="0">
                        <a:solidFill>
                          <a:srgbClr val="7030A0"/>
                        </a:solidFill>
                        <a:latin typeface="Montserra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31051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 bwMode="auto">
          <a:xfrm>
            <a:off x="140685" y="6365569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ru-RU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14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 bwMode="auto">
          <a:xfrm>
            <a:off x="1262742" y="5182815"/>
            <a:ext cx="9976578" cy="62077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6"/>
          <p:cNvPicPr>
            <a:picLocks noChangeAspect="1"/>
          </p:cNvPicPr>
          <p:nvPr/>
        </p:nvPicPr>
        <p:blipFill>
          <a:blip r:embed="rId2"/>
          <a:srcRect l="42609" r="7706"/>
          <a:stretch/>
        </p:blipFill>
        <p:spPr bwMode="auto">
          <a:xfrm rot="8493735">
            <a:off x="-444523" y="-341756"/>
            <a:ext cx="2267194" cy="2028802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135087" y="133134"/>
            <a:ext cx="5588984" cy="691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Montserrat"/>
              </a:rPr>
              <a:t>Мобильные приложения банков</a:t>
            </a:r>
            <a:endParaRPr lang="ru-RU" sz="3200" b="1" dirty="0">
              <a:solidFill>
                <a:srgbClr val="C00000"/>
              </a:solidFill>
              <a:latin typeface="Montserra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046" y="141168"/>
            <a:ext cx="1062954" cy="1062954"/>
          </a:xfrm>
          <a:prstGeom prst="rect">
            <a:avLst/>
          </a:prstGeom>
        </p:spPr>
      </p:pic>
      <p:pic>
        <p:nvPicPr>
          <p:cNvPr id="9" name="Рисунок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064589" y="5652656"/>
            <a:ext cx="2349465" cy="1281526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 bwMode="auto">
          <a:xfrm>
            <a:off x="1990437" y="824606"/>
            <a:ext cx="80741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 bwMode="auto">
          <a:xfrm>
            <a:off x="1262742" y="867960"/>
            <a:ext cx="9976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rgbClr val="7030A0"/>
                </a:solidFill>
                <a:latin typeface="Montserrat"/>
              </a:rPr>
              <a:t>Например, в мобильном </a:t>
            </a:r>
            <a:r>
              <a:rPr lang="ru-RU" i="1" dirty="0" smtClean="0">
                <a:solidFill>
                  <a:srgbClr val="7030A0"/>
                </a:solidFill>
                <a:latin typeface="Montserrat"/>
              </a:rPr>
              <a:t>приложении ПАО </a:t>
            </a:r>
            <a:r>
              <a:rPr lang="ru-RU" i="1" dirty="0">
                <a:solidFill>
                  <a:srgbClr val="7030A0"/>
                </a:solidFill>
                <a:latin typeface="Montserrat"/>
              </a:rPr>
              <a:t>«Сбербанк России» в </a:t>
            </a:r>
            <a:r>
              <a:rPr lang="ru-RU" i="1" dirty="0" smtClean="0">
                <a:solidFill>
                  <a:srgbClr val="7030A0"/>
                </a:solidFill>
                <a:latin typeface="Montserrat"/>
              </a:rPr>
              <a:t>разделе «Сервисы», «</a:t>
            </a:r>
            <a:r>
              <a:rPr lang="ru-RU" i="1" dirty="0">
                <a:solidFill>
                  <a:srgbClr val="7030A0"/>
                </a:solidFill>
                <a:latin typeface="Montserrat"/>
              </a:rPr>
              <a:t>Выписки и справки</a:t>
            </a:r>
            <a:r>
              <a:rPr lang="ru-RU" i="1" dirty="0" smtClean="0">
                <a:solidFill>
                  <a:srgbClr val="7030A0"/>
                </a:solidFill>
                <a:latin typeface="Montserrat"/>
              </a:rPr>
              <a:t>», «</a:t>
            </a:r>
            <a:r>
              <a:rPr lang="ru-RU" i="1" dirty="0">
                <a:solidFill>
                  <a:srgbClr val="7030A0"/>
                </a:solidFill>
                <a:latin typeface="Montserrat"/>
              </a:rPr>
              <a:t>Сведения для </a:t>
            </a:r>
            <a:r>
              <a:rPr lang="ru-RU" i="1" dirty="0" smtClean="0">
                <a:solidFill>
                  <a:srgbClr val="7030A0"/>
                </a:solidFill>
                <a:latin typeface="Montserrat"/>
              </a:rPr>
              <a:t>госслужащих» 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50909"/>
              </p:ext>
            </p:extLst>
          </p:nvPr>
        </p:nvGraphicFramePr>
        <p:xfrm>
          <a:off x="1767790" y="1823130"/>
          <a:ext cx="8830106" cy="2886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1570">
                  <a:extLst>
                    <a:ext uri="{9D8B030D-6E8A-4147-A177-3AD203B41FA5}">
                      <a16:colId xmlns:a16="http://schemas.microsoft.com/office/drawing/2014/main" val="1616795370"/>
                    </a:ext>
                  </a:extLst>
                </a:gridCol>
                <a:gridCol w="2314592">
                  <a:extLst>
                    <a:ext uri="{9D8B030D-6E8A-4147-A177-3AD203B41FA5}">
                      <a16:colId xmlns:a16="http://schemas.microsoft.com/office/drawing/2014/main" val="2256630394"/>
                    </a:ext>
                  </a:extLst>
                </a:gridCol>
                <a:gridCol w="2354327">
                  <a:extLst>
                    <a:ext uri="{9D8B030D-6E8A-4147-A177-3AD203B41FA5}">
                      <a16:colId xmlns:a16="http://schemas.microsoft.com/office/drawing/2014/main" val="3656465384"/>
                    </a:ext>
                  </a:extLst>
                </a:gridCol>
                <a:gridCol w="1999617">
                  <a:extLst>
                    <a:ext uri="{9D8B030D-6E8A-4147-A177-3AD203B41FA5}">
                      <a16:colId xmlns:a16="http://schemas.microsoft.com/office/drawing/2014/main" val="3603837301"/>
                    </a:ext>
                  </a:extLst>
                </a:gridCol>
              </a:tblGrid>
              <a:tr h="152123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Montserrat"/>
                        </a:rPr>
                        <a:t>Раздел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Montserrat"/>
                        </a:rPr>
                        <a:t>«Доходы от вкладов в банке, ценных бумаг»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Montserrat"/>
                        </a:rPr>
                        <a:t>личного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Montserrat"/>
                        </a:rPr>
                        <a:t> кабинета</a:t>
                      </a:r>
                      <a:endParaRPr lang="ru-RU" sz="1600" dirty="0">
                        <a:solidFill>
                          <a:schemeClr val="bg1"/>
                        </a:solidFill>
                        <a:latin typeface="Montserrat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Montserrat"/>
                        </a:rPr>
                        <a:t>Раздел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Montserrat"/>
                        </a:rPr>
                        <a:t>«Сведения об открытых банковских счетах» 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Montserrat"/>
                        </a:rPr>
                        <a:t>личного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Montserrat"/>
                        </a:rPr>
                        <a:t> кабинета</a:t>
                      </a:r>
                      <a:endParaRPr lang="ru-RU" sz="1600" dirty="0">
                        <a:latin typeface="Montserrat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Montserrat"/>
                        </a:rPr>
                        <a:t>Раздел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Montserrat"/>
                        </a:rPr>
                        <a:t>«Сведения о ценных бумагах »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Montserrat"/>
                        </a:rPr>
                        <a:t> личного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Montserrat"/>
                        </a:rPr>
                        <a:t> кабинета</a:t>
                      </a:r>
                      <a:endParaRPr lang="ru-RU" sz="1600" dirty="0">
                        <a:solidFill>
                          <a:schemeClr val="bg1"/>
                        </a:solidFill>
                        <a:latin typeface="Montserrat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Montserrat"/>
                        </a:rPr>
                        <a:t>Раздел 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Montserrat"/>
                        </a:rPr>
                        <a:t>«Сведения о кредитных обязательствах» 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Montserrat"/>
                        </a:rPr>
                        <a:t>личного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Montserrat"/>
                        </a:rPr>
                        <a:t> кабинета</a:t>
                      </a:r>
                      <a:endParaRPr lang="ru-RU" sz="1600" dirty="0">
                        <a:solidFill>
                          <a:schemeClr val="bg1"/>
                        </a:solidFill>
                        <a:latin typeface="Montserrat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85877"/>
                  </a:ext>
                </a:extLst>
              </a:tr>
              <a:tr h="136479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Montserrat"/>
                        </a:rPr>
                        <a:t>Используется при заполнении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F25050"/>
                          </a:solidFill>
                          <a:latin typeface="Montserrat"/>
                        </a:rPr>
                        <a:t>раздела 1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Montserrat"/>
                        </a:rPr>
                        <a:t>справки о доходах</a:t>
                      </a:r>
                      <a:endParaRPr lang="ru-RU" sz="1600" dirty="0">
                        <a:solidFill>
                          <a:srgbClr val="7030A0"/>
                        </a:solidFill>
                        <a:latin typeface="Montserra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Montserrat"/>
                        </a:rPr>
                        <a:t>Используется при заполнении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F25050"/>
                          </a:solidFill>
                          <a:latin typeface="Montserrat"/>
                        </a:rPr>
                        <a:t>раздела 4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Montserrat"/>
                        </a:rPr>
                        <a:t>справки о доходах</a:t>
                      </a:r>
                      <a:endParaRPr lang="ru-RU" sz="1600" dirty="0">
                        <a:solidFill>
                          <a:srgbClr val="7030A0"/>
                        </a:solidFill>
                        <a:latin typeface="Montserra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Montserrat"/>
                        </a:rPr>
                        <a:t>Используется при заполнении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600" dirty="0" smtClean="0">
                          <a:solidFill>
                            <a:srgbClr val="F25050"/>
                          </a:solidFill>
                          <a:latin typeface="Montserrat"/>
                        </a:rPr>
                        <a:t>раздела 5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Montserrat"/>
                        </a:rPr>
                        <a:t>справки о доходах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Montserrat"/>
                        </a:rPr>
                        <a:t>Используется при заполнении </a:t>
                      </a:r>
                      <a:r>
                        <a:rPr lang="ru-RU" sz="1600" dirty="0" smtClean="0">
                          <a:solidFill>
                            <a:srgbClr val="F25050"/>
                          </a:solidFill>
                          <a:latin typeface="Montserrat"/>
                        </a:rPr>
                        <a:t>подраздела 6.2 </a:t>
                      </a:r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Montserrat"/>
                        </a:rPr>
                        <a:t>справки о доходах</a:t>
                      </a:r>
                    </a:p>
                    <a:p>
                      <a:pPr algn="ctr"/>
                      <a:endParaRPr lang="ru-RU" sz="1600" dirty="0">
                        <a:solidFill>
                          <a:srgbClr val="7030A0"/>
                        </a:solidFill>
                        <a:latin typeface="Montserra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3105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 bwMode="auto">
          <a:xfrm>
            <a:off x="1262742" y="5220528"/>
            <a:ext cx="9976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7030A0"/>
                </a:solidFill>
                <a:latin typeface="Montserrat"/>
              </a:rPr>
              <a:t>Вышеуказанную информацию также можно получить при личном обращении в отделение банка, воспользовавшись услугой «Получить сведения для госслужащих»</a:t>
            </a:r>
            <a:endParaRPr lang="ru-RU" sz="1600" b="1" dirty="0">
              <a:solidFill>
                <a:srgbClr val="7030A0"/>
              </a:solidFill>
              <a:latin typeface="Montserrat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40685" y="6365569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ru-RU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49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1447</TotalTime>
  <Words>3688</Words>
  <Application>Microsoft Office PowerPoint</Application>
  <DocSecurity>0</DocSecurity>
  <PresentationFormat>Широкоэкранный</PresentationFormat>
  <Paragraphs>393</Paragraphs>
  <Slides>53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62" baseType="lpstr">
      <vt:lpstr>Microsoft YaHei</vt:lpstr>
      <vt:lpstr>Arial</vt:lpstr>
      <vt:lpstr>Calibri</vt:lpstr>
      <vt:lpstr>Calibri Light</vt:lpstr>
      <vt:lpstr>Candara</vt:lpstr>
      <vt:lpstr>Montserrat</vt:lpstr>
      <vt:lpstr>Tahoma</vt:lpstr>
      <vt:lpstr>Times New Roman</vt:lpstr>
      <vt:lpstr>Тема Office</vt:lpstr>
      <vt:lpstr>Порядок заполнения справок о доходах, расходах, об имуществе и обязательствах имущественного характера</vt:lpstr>
      <vt:lpstr>Презентация PowerPoint</vt:lpstr>
      <vt:lpstr>Презентация PowerPoint</vt:lpstr>
      <vt:lpstr>Презентация PowerPoint</vt:lpstr>
      <vt:lpstr>Подготовка к заполнению сведений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Заполнение титульного листа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Заполнение раздела 1 «Сведения о доходах»</vt:lpstr>
      <vt:lpstr>Презентация PowerPoint</vt:lpstr>
      <vt:lpstr>Презентация PowerPoint</vt:lpstr>
      <vt:lpstr>Заполнение раздела 2 «Сведения о расходах»</vt:lpstr>
      <vt:lpstr>Презентация PowerPoint</vt:lpstr>
      <vt:lpstr>Заполнение раздела 3 «Сведения об имуществе»</vt:lpstr>
      <vt:lpstr>Презентация PowerPoint</vt:lpstr>
      <vt:lpstr>Сведения заполняются отдельно по подразделам в отношении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Заполнение раздела 4 «Сведения о счетах в банках и иных кредитных организациях»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Заполнение раздела 5 «Сведения о ценных бумагах»</vt:lpstr>
      <vt:lpstr>Презентация PowerPoint</vt:lpstr>
      <vt:lpstr>Заполнение раздела 6 «Сведения об обязательствах имущественного характера»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Часто задаваемые вопросы</vt:lpstr>
      <vt:lpstr>Подлежит  ли указанию доход, полученный от продажи личных вещей на интернет-ресурсах «Авито», «Юла» и т.д.?</vt:lpstr>
      <vt:lpstr>Нужно сопоставить:</vt:lpstr>
      <vt:lpstr>Особенности заполнения</vt:lpstr>
      <vt:lpstr>Где получить информацию в каких банках открыты счета на  служащего?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 презентации</dc:title>
  <dc:subject/>
  <dc:creator>Пользователь</dc:creator>
  <cp:keywords/>
  <dc:description/>
  <cp:lastModifiedBy>Беляев Артем Игоревич</cp:lastModifiedBy>
  <cp:revision>172</cp:revision>
  <cp:lastPrinted>2023-11-30T09:39:57Z</cp:lastPrinted>
  <dcterms:created xsi:type="dcterms:W3CDTF">2023-08-22T07:14:10Z</dcterms:created>
  <dcterms:modified xsi:type="dcterms:W3CDTF">2024-03-28T01:59:53Z</dcterms:modified>
  <cp:category/>
  <dc:identifier/>
  <cp:contentStatus/>
  <dc:language/>
  <cp:version/>
</cp:coreProperties>
</file>