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4" r:id="rId4"/>
    <p:sldId id="257" r:id="rId5"/>
    <p:sldId id="276" r:id="rId6"/>
    <p:sldId id="259" r:id="rId7"/>
    <p:sldId id="277" r:id="rId8"/>
    <p:sldId id="293" r:id="rId9"/>
    <p:sldId id="278" r:id="rId10"/>
    <p:sldId id="285" r:id="rId11"/>
    <p:sldId id="286" r:id="rId12"/>
    <p:sldId id="287" r:id="rId13"/>
    <p:sldId id="288" r:id="rId14"/>
    <p:sldId id="289" r:id="rId15"/>
    <p:sldId id="280" r:id="rId16"/>
    <p:sldId id="279" r:id="rId17"/>
    <p:sldId id="281" r:id="rId18"/>
    <p:sldId id="282" r:id="rId19"/>
    <p:sldId id="292" r:id="rId20"/>
    <p:sldId id="283" r:id="rId21"/>
    <p:sldId id="284" r:id="rId22"/>
    <p:sldId id="294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83" d="100"/>
          <a:sy n="83" d="100"/>
        </p:scale>
        <p:origin x="-538" y="-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00150"/>
            <a:ext cx="7772400" cy="1335081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1"/>
            <a:ext cx="6400800" cy="11049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85850"/>
            <a:ext cx="2057400" cy="3365500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85850"/>
            <a:ext cx="6019800" cy="336550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355244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3152694"/>
            <a:ext cx="2876429" cy="53552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3056467"/>
            <a:ext cx="5544515" cy="637604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3065672"/>
            <a:ext cx="5467980" cy="580704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3055631"/>
            <a:ext cx="3308000" cy="48866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3043916"/>
            <a:ext cx="8723376" cy="99740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1847670"/>
            <a:ext cx="7772400" cy="1143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078086"/>
            <a:ext cx="6417734" cy="70485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2571751"/>
            <a:ext cx="3820055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1751"/>
            <a:ext cx="3822192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7406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686050"/>
            <a:ext cx="3352800" cy="142875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1714500"/>
            <a:ext cx="3352800" cy="939546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371600"/>
            <a:ext cx="3904076" cy="28575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254000"/>
            <a:ext cx="3812645" cy="1822451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089150"/>
            <a:ext cx="3818467" cy="18161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028700"/>
            <a:ext cx="3566160" cy="219456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18516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59572"/>
            <a:ext cx="8723376" cy="997406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63B6451-0B8F-4065-ABFC-CB7AF02F3E17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4687623"/>
            <a:ext cx="378669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4687623"/>
            <a:ext cx="116182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6D75CED-4D9C-4EB3-A498-A7CB9379F6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006600"/>
            <a:ext cx="7408333" cy="2588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zsnso.ru/files/0/image/photos/for_text/gramota-ne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zsnso.ru/files/0/image/photos/for_text/blagodarnost-ne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zsnso.ru/files/0/image/photos/for_text/gramota-new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zsnso.ru/files/0/image/photos/for_text/blagodarnost-ne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232264" y="533538"/>
            <a:ext cx="868422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540385" indent="-540385" algn="just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Тема: Порядок и правила оформления, комплектность и сроки подачи документов для награждения наградами Законодательного Собрания Новосибирской области.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marL="540385" indent="-540385" algn="just">
              <a:spcAft>
                <a:spcPts val="0"/>
              </a:spcAft>
            </a:pPr>
            <a:endParaRPr kumimoji="0" lang="ru-RU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 pitchFamily="18" charset="0"/>
            </a:endParaRPr>
          </a:p>
          <a:p>
            <a:pPr marL="540385" indent="-540385" algn="just">
              <a:spcAft>
                <a:spcPts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Выступление начальника отдела государственной службы и кадров Гоголева Вадима Юрьевича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45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73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50334" y="4511647"/>
            <a:ext cx="7566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pic>
        <p:nvPicPr>
          <p:cNvPr id="1099" name="Picture 75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64" y="4227933"/>
            <a:ext cx="1118069" cy="74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9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3707903" y="527567"/>
            <a:ext cx="520510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Почетный  </a:t>
            </a:r>
            <a:r>
              <a:rPr lang="ru-RU" sz="2800" b="1" dirty="0">
                <a:latin typeface="Times New Roman"/>
                <a:ea typeface="Times New Roman"/>
              </a:rPr>
              <a:t>з</a:t>
            </a:r>
            <a:r>
              <a:rPr lang="ru-RU" sz="2800" dirty="0">
                <a:latin typeface="Times New Roman"/>
                <a:ea typeface="Times New Roman"/>
              </a:rPr>
              <a:t>нак  Законодательного  Собрания Новосибирской области</a:t>
            </a:r>
            <a:endParaRPr lang="ru-RU" sz="2800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1040" name="Rectangle 45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73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9382"/>
            <a:ext cx="3130383" cy="286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3" y="1912561"/>
            <a:ext cx="52051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является формой поощрения граждан Российской Федерации, иностранных граждан и лиц без гражданства за активное сотрудничество с Законодательным Собранием Новосибирской области в сфере совершенствования законодательства Новосибирской области, реализации полномочий Законодательного Собрания и содействие развитию парламентаризма.</a:t>
            </a:r>
          </a:p>
        </p:txBody>
      </p:sp>
    </p:spTree>
    <p:extLst>
      <p:ext uri="{BB962C8B-B14F-4D97-AF65-F5344CB8AC3E}">
        <p14:creationId xmlns:p14="http://schemas.microsoft.com/office/powerpoint/2010/main" val="22689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3059832" y="533538"/>
            <a:ext cx="585665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медаль </a:t>
            </a:r>
            <a:r>
              <a:rPr lang="ru-RU" sz="2800" dirty="0">
                <a:latin typeface="Times New Roman"/>
                <a:ea typeface="Times New Roman"/>
              </a:rPr>
              <a:t>Законодательного Собрания Новосибирской области "За вклад в развитие законодательства Новосибирской области"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45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73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50334" y="4511647"/>
            <a:ext cx="7566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pic>
        <p:nvPicPr>
          <p:cNvPr id="1099" name="Picture 75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64" y="4227933"/>
            <a:ext cx="1118069" cy="74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"/>
            <a:ext cx="241344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2358898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является формой поощрения граждан Российской Федерации за особый личный вклад в развитие законодательства Новосибирской области, обеспечение прав и свобод человека и гражданина на территории Новосибирской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33089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1034" name="Rectangle 36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59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342900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медаль </a:t>
            </a:r>
            <a:r>
              <a:rPr lang="ru-RU" sz="2800" dirty="0">
                <a:latin typeface="Times New Roman"/>
                <a:ea typeface="Times New Roman"/>
              </a:rPr>
              <a:t>Законодательного Собрания Новосибирской области "Общественное признание"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"/>
            <a:ext cx="2203347" cy="348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1747809"/>
            <a:ext cx="6048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является формой поощрения граждан Российской Федерации, иностранных граждан и лиц без гражданства, проживающих на территории Новосибирской области, за большой вклад в экономическое, социальное и культурное развитие Новосибирской области, профессиональное мастерство, многолетний добросовестный труд, общественную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278960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1034" name="Rectangle 36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59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32507" y="356116"/>
            <a:ext cx="42147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sz="2800" dirty="0">
                <a:latin typeface="Times New Roman"/>
                <a:ea typeface="Times New Roman"/>
              </a:rPr>
              <a:t>Почетная грамота Законодательного Собрания Новосибирской области </a:t>
            </a:r>
            <a:endParaRPr lang="ru-RU" sz="2800" dirty="0" smtClean="0"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648" y="2661318"/>
            <a:ext cx="8523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является формой поощрения за существенный вклад в государственное строительство, развитие законодательства Новосибирской области, решение вопросов местного значения, обеспечение прав и свобод граждан Российской Федерации, социально-экономическое, научное, культурное развитие Новосибирской области, обеспечение общественной безопасности и правопорядка.</a:t>
            </a:r>
          </a:p>
        </p:txBody>
      </p:sp>
      <p:pic>
        <p:nvPicPr>
          <p:cNvPr id="10" name="Рисунок 9" descr="http://zsnso.ru/files/0/image/photos/for_text/gramota-new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29" y="200252"/>
            <a:ext cx="4536504" cy="2431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46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5436096" y="742804"/>
            <a:ext cx="338437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Благодарность  Законодательного  Собрания  Новосибирской области </a:t>
            </a:r>
            <a:endParaRPr lang="ru-RU" sz="2400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9828" y="2868085"/>
            <a:ext cx="86764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за </a:t>
            </a:r>
            <a:r>
              <a:rPr lang="ru-RU" b="1" dirty="0"/>
              <a:t>высокие показатели в профессиональной деятельности, многолетний добросовестный труд, большой личный вклад в социально-экономическое, культурное развитие Новосибирской области, обеспечение общественной безопасности, правопорядка и охраны здоровья населения, активное участие в общественной </a:t>
            </a:r>
            <a:r>
              <a:rPr lang="ru-RU" b="1" dirty="0" smtClean="0"/>
              <a:t>жизни</a:t>
            </a:r>
            <a:endParaRPr lang="ru-RU" b="1" dirty="0"/>
          </a:p>
        </p:txBody>
      </p:sp>
      <p:pic>
        <p:nvPicPr>
          <p:cNvPr id="7" name="Рисунок 6" descr="http://zsnso.ru/files/0/image/photos/for_text/blagodarnost-new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95486"/>
            <a:ext cx="4228783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54834" y="2387084"/>
            <a:ext cx="3265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</a:rPr>
              <a:t>является формой поощрения: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7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3200" dirty="0" smtClean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Для </a:t>
            </a:r>
            <a:r>
              <a:rPr lang="ru-RU" sz="3200" dirty="0">
                <a:latin typeface="Times New Roman"/>
                <a:ea typeface="Times New Roman"/>
              </a:rPr>
              <a:t>рассмотрения вопроса о награждении наградами Законодательного Собрания </a:t>
            </a:r>
            <a:r>
              <a:rPr lang="ru-RU" sz="3200" b="1" dirty="0">
                <a:latin typeface="Times New Roman"/>
                <a:ea typeface="Times New Roman"/>
              </a:rPr>
              <a:t>ВСЕ</a:t>
            </a:r>
            <a:r>
              <a:rPr lang="ru-RU" sz="3200" dirty="0">
                <a:latin typeface="Times New Roman"/>
                <a:ea typeface="Times New Roman"/>
              </a:rPr>
              <a:t> кому предоставлено право обращаться в Законодательное Собрание, </a:t>
            </a:r>
            <a:r>
              <a:rPr lang="ru-RU" sz="3200" b="1" dirty="0">
                <a:latin typeface="Times New Roman"/>
                <a:ea typeface="Times New Roman"/>
              </a:rPr>
              <a:t>оформляют и </a:t>
            </a:r>
            <a:r>
              <a:rPr lang="ru-RU" sz="3200" b="1" dirty="0" smtClean="0">
                <a:latin typeface="Times New Roman"/>
                <a:ea typeface="Times New Roman"/>
              </a:rPr>
              <a:t>направляют ХОДАТАЙСТВО и ПРЕДСТАВЛЕНИЕ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41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Порядок </a:t>
            </a:r>
            <a:r>
              <a:rPr lang="ru-RU" sz="2800" dirty="0">
                <a:latin typeface="Times New Roman"/>
                <a:ea typeface="Times New Roman"/>
              </a:rPr>
              <a:t>оформления документов для награждения наградами Законодательного Собрания Новосибирской области установлены Постановлением тридцать третьей сессии Законодательного Собрания Новосибирской области от 26 сентября 2013 г. № 154 «О НАГРАДАХ ЗАКОНОДАТЕЛЬНОГО СОБРАНИЯ НОВОСИБИРСКОЙ ОБЛАСТИ».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088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3200" b="1" i="1" u="sng" dirty="0" smtClean="0">
                <a:latin typeface="Times New Roman"/>
                <a:ea typeface="Times New Roman"/>
              </a:rPr>
              <a:t>ходатайство </a:t>
            </a:r>
            <a:r>
              <a:rPr lang="ru-RU" sz="3200" b="1" i="1" u="sng" dirty="0">
                <a:latin typeface="Times New Roman"/>
                <a:ea typeface="Times New Roman"/>
              </a:rPr>
              <a:t>с представлением должно поступить в Законодательное Собрание не менее чем за 10 дней до даты очередной сессии Законодательного </a:t>
            </a:r>
            <a:r>
              <a:rPr lang="ru-RU" sz="3200" b="1" i="1" u="sng" dirty="0" smtClean="0">
                <a:latin typeface="Times New Roman"/>
                <a:ea typeface="Times New Roman"/>
              </a:rPr>
              <a:t>Собрания</a:t>
            </a:r>
            <a:r>
              <a:rPr lang="ru-RU" sz="3200" dirty="0" smtClean="0">
                <a:latin typeface="Times New Roman"/>
                <a:ea typeface="Times New Roman"/>
              </a:rPr>
              <a:t>;</a:t>
            </a:r>
          </a:p>
          <a:p>
            <a:pPr indent="342900" algn="just">
              <a:spcAft>
                <a:spcPts val="0"/>
              </a:spcAft>
            </a:pPr>
            <a:r>
              <a:rPr lang="ru-RU" sz="3200" b="1" i="1" u="sng" dirty="0">
                <a:latin typeface="Times New Roman"/>
                <a:ea typeface="Times New Roman"/>
              </a:rPr>
              <a:t>в  ходатайстве и представлении не может быть указана дата вручения награды ранее чем через три рабочих дня после даты проведения ближайшей сессии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628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3200" dirty="0" smtClean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Формы </a:t>
            </a:r>
            <a:r>
              <a:rPr lang="ru-RU" sz="3200" dirty="0">
                <a:latin typeface="Times New Roman"/>
                <a:ea typeface="Times New Roman"/>
              </a:rPr>
              <a:t>ПРЕДСТАВЛЕНИЙ не подлежат, какой либо редакции и изменению при заполнении (оформлении), так как они установлены Постановлением Законодательного Собрания и не должны ни кем  из ИНИЦИАТОРОВ награждения изменяться.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78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467544" y="299247"/>
            <a:ext cx="828092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2000" dirty="0" smtClean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В </a:t>
            </a:r>
            <a:r>
              <a:rPr lang="ru-RU" sz="2000" dirty="0">
                <a:latin typeface="Times New Roman"/>
                <a:ea typeface="Times New Roman"/>
              </a:rPr>
              <a:t>случае если ПРЕДСТАВЛЕНИЕ оформлено с нарушением установленной </a:t>
            </a:r>
            <a:r>
              <a:rPr lang="ru-RU" sz="2000" dirty="0" smtClean="0">
                <a:latin typeface="Times New Roman"/>
                <a:ea typeface="Times New Roman"/>
              </a:rPr>
              <a:t>ФОРМЫ: самостоятельно исполнителем исключены из бланка представления установленные ФОРМОЙ пункты, и (или) не </a:t>
            </a:r>
            <a:r>
              <a:rPr lang="ru-RU" sz="2000" dirty="0">
                <a:latin typeface="Times New Roman"/>
                <a:ea typeface="Times New Roman"/>
              </a:rPr>
              <a:t>полностью или неверно </a:t>
            </a:r>
            <a:r>
              <a:rPr lang="ru-RU" sz="2000" dirty="0" smtClean="0">
                <a:latin typeface="Times New Roman"/>
                <a:ea typeface="Times New Roman"/>
              </a:rPr>
              <a:t>заполнены сведения в пунктах, </a:t>
            </a:r>
            <a:r>
              <a:rPr lang="ru-RU" sz="2000" dirty="0">
                <a:latin typeface="Times New Roman"/>
                <a:ea typeface="Times New Roman"/>
              </a:rPr>
              <a:t>а также </a:t>
            </a:r>
            <a:r>
              <a:rPr lang="ru-RU" sz="2000" dirty="0" smtClean="0">
                <a:latin typeface="Times New Roman"/>
                <a:ea typeface="Times New Roman"/>
              </a:rPr>
              <a:t>если не </a:t>
            </a:r>
            <a:r>
              <a:rPr lang="ru-RU" sz="2000" dirty="0">
                <a:latin typeface="Times New Roman"/>
                <a:ea typeface="Times New Roman"/>
              </a:rPr>
              <a:t>указаны КОНКРЕТНЫЕ ЗАСЛУГИ в соответствии с Положением о данной награде, </a:t>
            </a:r>
            <a:r>
              <a:rPr lang="ru-RU" sz="2000" dirty="0" smtClean="0">
                <a:latin typeface="Times New Roman"/>
                <a:ea typeface="Times New Roman"/>
              </a:rPr>
              <a:t>ходатайство и представление </a:t>
            </a:r>
            <a:r>
              <a:rPr lang="ru-RU" sz="2000" dirty="0">
                <a:latin typeface="Times New Roman"/>
                <a:ea typeface="Times New Roman"/>
              </a:rPr>
              <a:t>возвращаются инициатору награждения работником отдела государственной службы и кадров для устранения нарушений требований установленных к оформлению </a:t>
            </a:r>
            <a:r>
              <a:rPr lang="ru-RU" sz="2000" dirty="0" smtClean="0">
                <a:latin typeface="Times New Roman"/>
                <a:ea typeface="Times New Roman"/>
              </a:rPr>
              <a:t>ДОКУМЕНТОВ </a:t>
            </a:r>
            <a:r>
              <a:rPr lang="ru-RU" sz="2000" dirty="0">
                <a:latin typeface="Times New Roman"/>
                <a:ea typeface="Times New Roman"/>
              </a:rPr>
              <a:t>к соответствующей награде.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61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3059832" y="533538"/>
            <a:ext cx="5856658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медаль </a:t>
            </a:r>
            <a:r>
              <a:rPr lang="ru-RU" sz="3200" dirty="0">
                <a:latin typeface="Times New Roman"/>
                <a:ea typeface="Times New Roman"/>
              </a:rPr>
              <a:t>Законодательного Собрания Новосибирской области "За вклад в развитие законодательства Новосибирской области"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45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73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50334" y="4511647"/>
            <a:ext cx="7566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pic>
        <p:nvPicPr>
          <p:cNvPr id="1099" name="Picture 75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64" y="4227933"/>
            <a:ext cx="1118069" cy="74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"/>
            <a:ext cx="241344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6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2800" i="1" dirty="0" smtClean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Образцы </a:t>
            </a:r>
            <a:r>
              <a:rPr lang="ru-RU" sz="3200" i="1" dirty="0">
                <a:latin typeface="Times New Roman"/>
                <a:ea typeface="Times New Roman"/>
              </a:rPr>
              <a:t>ФОРМ </a:t>
            </a:r>
            <a:r>
              <a:rPr lang="ru-RU" sz="3200" i="1" dirty="0" smtClean="0">
                <a:latin typeface="Times New Roman"/>
                <a:ea typeface="Times New Roman"/>
              </a:rPr>
              <a:t>ПРЕДСТАВЛЕНИЙ </a:t>
            </a:r>
            <a:r>
              <a:rPr lang="ru-RU" sz="3200" i="1" dirty="0">
                <a:latin typeface="Times New Roman"/>
                <a:ea typeface="Times New Roman"/>
              </a:rPr>
              <a:t>для награждения в электронном виде </a:t>
            </a:r>
            <a:r>
              <a:rPr lang="ru-RU" sz="3200" i="1" dirty="0" smtClean="0">
                <a:latin typeface="Times New Roman"/>
                <a:ea typeface="Times New Roman"/>
              </a:rPr>
              <a:t>размещены </a:t>
            </a:r>
            <a:r>
              <a:rPr lang="ru-RU" sz="3200" i="1" dirty="0">
                <a:latin typeface="Times New Roman"/>
                <a:ea typeface="Times New Roman"/>
              </a:rPr>
              <a:t>на официальном сайте Законодательного Собрания Новосибирской </a:t>
            </a:r>
            <a:r>
              <a:rPr lang="ru-RU" sz="3200" i="1" dirty="0" smtClean="0">
                <a:latin typeface="Times New Roman"/>
                <a:ea typeface="Times New Roman"/>
              </a:rPr>
              <a:t>области</a:t>
            </a:r>
            <a:r>
              <a:rPr lang="ru-RU" sz="3200" b="1" i="1" dirty="0" smtClean="0">
                <a:latin typeface="Times New Roman"/>
                <a:ea typeface="Times New Roman"/>
              </a:rPr>
              <a:t>.</a:t>
            </a:r>
            <a:r>
              <a:rPr lang="ru-RU" sz="3200" i="1" dirty="0" smtClean="0">
                <a:latin typeface="Times New Roman"/>
                <a:ea typeface="Times New Roman"/>
              </a:rPr>
              <a:t> </a:t>
            </a:r>
          </a:p>
          <a:p>
            <a:pPr indent="450215" algn="just"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Справки </a:t>
            </a:r>
            <a:r>
              <a:rPr lang="ru-RU" sz="3200" i="1" dirty="0">
                <a:latin typeface="Times New Roman"/>
                <a:ea typeface="Times New Roman"/>
              </a:rPr>
              <a:t>можно получить по телефону </a:t>
            </a:r>
            <a:r>
              <a:rPr lang="ru-RU" sz="3200" i="1" dirty="0" smtClean="0">
                <a:latin typeface="Times New Roman"/>
                <a:ea typeface="Times New Roman"/>
              </a:rPr>
              <a:t>296-54-09 </a:t>
            </a:r>
            <a:r>
              <a:rPr lang="ru-RU" sz="3200" i="1" dirty="0" smtClean="0">
                <a:latin typeface="Times New Roman"/>
                <a:ea typeface="Times New Roman"/>
              </a:rPr>
              <a:t>или </a:t>
            </a:r>
            <a:r>
              <a:rPr lang="ru-RU" sz="3200" i="1" dirty="0" smtClean="0">
                <a:latin typeface="Times New Roman"/>
                <a:ea typeface="Times New Roman"/>
              </a:rPr>
              <a:t>296-54-11.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endParaRPr lang="ru-RU" sz="2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36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42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700" dirty="0" smtClean="0">
                <a:latin typeface="Times New Roman"/>
                <a:ea typeface="Times New Roman"/>
              </a:rPr>
              <a:t>ХОДАТАЙСТВА </a:t>
            </a:r>
            <a:r>
              <a:rPr lang="ru-RU" sz="2700" dirty="0">
                <a:latin typeface="Times New Roman"/>
                <a:ea typeface="Times New Roman"/>
              </a:rPr>
              <a:t>и ПРЕДСТАВЛЕНИЯ для объявления Благодарности Законодательного Собрания Новосибирской области оформляются аналогично ХОДАТАЙСТВАМ и ПРЕДСТАВЛЕНИЯМ для награждения иными, выше перечисленными наградами Законодательного </a:t>
            </a:r>
            <a:r>
              <a:rPr lang="ru-RU" sz="2700" dirty="0" smtClean="0">
                <a:latin typeface="Times New Roman"/>
                <a:ea typeface="Times New Roman"/>
              </a:rPr>
              <a:t>Собрания.</a:t>
            </a:r>
          </a:p>
          <a:p>
            <a:pPr indent="450215" algn="just">
              <a:spcAft>
                <a:spcPts val="0"/>
              </a:spcAft>
            </a:pPr>
            <a:r>
              <a:rPr lang="ru-RU" sz="2700" b="1" i="1" u="sng" dirty="0" smtClean="0">
                <a:latin typeface="Times New Roman"/>
                <a:ea typeface="Times New Roman"/>
              </a:rPr>
              <a:t> </a:t>
            </a:r>
            <a:r>
              <a:rPr lang="ru-RU" sz="2700" b="1" i="1" u="sng" dirty="0">
                <a:latin typeface="Times New Roman"/>
                <a:ea typeface="Times New Roman"/>
              </a:rPr>
              <a:t>ходатайство с представлением должно поступить в Законодательное Собрание не менее чем за 10 дней до даты вручения Благодарности</a:t>
            </a:r>
            <a:r>
              <a:rPr lang="ru-RU" sz="2700" dirty="0">
                <a:latin typeface="Times New Roman"/>
                <a:ea typeface="Times New Roman"/>
              </a:rPr>
              <a:t>. </a:t>
            </a:r>
          </a:p>
          <a:p>
            <a:pPr indent="450215" algn="just">
              <a:spcAft>
                <a:spcPts val="0"/>
              </a:spcAft>
            </a:pPr>
            <a:endParaRPr lang="ru-RU" sz="2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566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342900" algn="just">
              <a:spcAft>
                <a:spcPts val="0"/>
              </a:spcAft>
            </a:pPr>
            <a:endParaRPr lang="ru-RU" sz="28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ХОДАТАЙСТВО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награждении наградой Законодательного Собрания 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оформляется на бланке инициатора награждения.</a:t>
            </a:r>
          </a:p>
          <a:p>
            <a:pPr indent="342900" algn="just">
              <a:spcAft>
                <a:spcPts val="0"/>
              </a:spcAft>
            </a:pPr>
            <a:r>
              <a:rPr lang="ru-RU" sz="2700" b="1" i="1" u="sng" dirty="0" smtClean="0">
                <a:latin typeface="Times New Roman"/>
                <a:ea typeface="Times New Roman"/>
              </a:rPr>
              <a:t>ХОДАТАЙСТВО должно </a:t>
            </a:r>
            <a:r>
              <a:rPr lang="ru-RU" sz="2700" b="1" i="1" u="sng" dirty="0">
                <a:latin typeface="Times New Roman"/>
                <a:ea typeface="Times New Roman"/>
              </a:rPr>
              <a:t>поступить в Законодательное Собрание не менее чем за 10 дней до даты вручения </a:t>
            </a:r>
            <a:r>
              <a:rPr lang="ru-RU" sz="2700" b="1" i="1" u="sng" dirty="0" smtClean="0">
                <a:latin typeface="Times New Roman"/>
                <a:ea typeface="Times New Roman"/>
              </a:rPr>
              <a:t>Благодарственного письма Законодательного Собрания</a:t>
            </a:r>
            <a:r>
              <a:rPr lang="ru-RU" sz="2700" dirty="0" smtClean="0">
                <a:latin typeface="Times New Roman"/>
                <a:ea typeface="Times New Roman"/>
              </a:rPr>
              <a:t>. </a:t>
            </a:r>
            <a:endParaRPr lang="ru-RU" sz="27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endParaRPr lang="ru-RU" sz="2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30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3707903" y="527567"/>
            <a:ext cx="520510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Почетный  </a:t>
            </a:r>
            <a:r>
              <a:rPr lang="ru-RU" sz="3200" b="1" dirty="0">
                <a:latin typeface="Times New Roman"/>
                <a:ea typeface="Times New Roman"/>
              </a:rPr>
              <a:t>з</a:t>
            </a:r>
            <a:r>
              <a:rPr lang="ru-RU" sz="3200" dirty="0">
                <a:latin typeface="Times New Roman"/>
                <a:ea typeface="Times New Roman"/>
              </a:rPr>
              <a:t>нак  Законодательного  Собрания Новосибирской области</a:t>
            </a:r>
            <a:endParaRPr lang="ru-RU" sz="3000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1040" name="Rectangle 45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73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9382"/>
            <a:ext cx="3130383" cy="286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78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1034" name="Rectangle 36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59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342900"/>
            <a:ext cx="59046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медаль </a:t>
            </a:r>
            <a:r>
              <a:rPr lang="ru-RU" sz="3200" dirty="0">
                <a:latin typeface="Times New Roman"/>
                <a:ea typeface="Times New Roman"/>
              </a:rPr>
              <a:t>Законодательного Собрания Новосибирской области "Общественное признание"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6116"/>
            <a:ext cx="2203347" cy="348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03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1034" name="Rectangle 36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59"/>
          <p:cNvSpPr>
            <a:spLocks noChangeArrowheads="1"/>
          </p:cNvSpPr>
          <p:nvPr/>
        </p:nvSpPr>
        <p:spPr bwMode="auto">
          <a:xfrm>
            <a:off x="0" y="158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41362" y="2863755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sz="2400" dirty="0">
                <a:latin typeface="Times New Roman"/>
                <a:ea typeface="Times New Roman"/>
              </a:rPr>
              <a:t>Почетная грамота Законодательного Собрания Новосибирской области </a:t>
            </a:r>
            <a:r>
              <a:rPr lang="ru-RU" sz="2400" dirty="0" smtClean="0">
                <a:latin typeface="Times New Roman"/>
              </a:rPr>
              <a:t>(знак к Почетной грамоте)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584" y="561555"/>
            <a:ext cx="1641376" cy="164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http://zsnso.ru/files/0/image/photos/for_text/gramota-new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6116"/>
            <a:ext cx="5068957" cy="2935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00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5868144" y="1419622"/>
            <a:ext cx="295232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Благодарность  Законодательного  Собрания  Новосибирской области </a:t>
            </a:r>
            <a:endParaRPr lang="ru-RU" sz="2800" dirty="0">
              <a:effectLst/>
              <a:latin typeface="Arial"/>
              <a:ea typeface="Times New Roman"/>
              <a:cs typeface="Times New Roman"/>
            </a:endParaRPr>
          </a:p>
        </p:txBody>
      </p:sp>
      <p:pic>
        <p:nvPicPr>
          <p:cNvPr id="7" name="Рисунок 6" descr="http://zsnso.ru/files/0/image/photos/for_text/blagodarnost-new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7534"/>
            <a:ext cx="4525659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70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3491879" y="987574"/>
            <a:ext cx="542867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Благодарственное письмо Законодательного </a:t>
            </a:r>
            <a:r>
              <a:rPr lang="ru-RU" sz="3200" dirty="0">
                <a:latin typeface="Times New Roman"/>
                <a:ea typeface="Times New Roman"/>
              </a:rPr>
              <a:t>Собрания Новосибирской области</a:t>
            </a:r>
            <a:endParaRPr lang="ru-RU" sz="3000" dirty="0">
              <a:effectLst/>
              <a:latin typeface="Arial"/>
              <a:ea typeface="Times New Roman"/>
              <a:cs typeface="Times New Roman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98" y="339502"/>
            <a:ext cx="252547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0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3299061" y="987574"/>
            <a:ext cx="56214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Почетный диплом Законодательного Собрания Новосибирской области</a:t>
            </a:r>
            <a:endParaRPr lang="ru-RU" sz="3000" dirty="0">
              <a:effectLst/>
              <a:latin typeface="Arial"/>
              <a:ea typeface="Times New Roman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247"/>
            <a:ext cx="269557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8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опия с прежнего компа от 11.11.2014\флаг герб\flagn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99942"/>
            <a:ext cx="1328775" cy="66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96" y="4433415"/>
            <a:ext cx="7384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Законодательное Собрание Новосибирской области</a:t>
            </a:r>
            <a:endParaRPr lang="ru-RU" sz="2400" dirty="0"/>
          </a:p>
        </p:txBody>
      </p:sp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235862" y="299247"/>
            <a:ext cx="866149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200" b="1" i="1" dirty="0" smtClean="0">
                <a:latin typeface="Times New Roman"/>
                <a:ea typeface="Times New Roman"/>
              </a:rPr>
              <a:t>На </a:t>
            </a:r>
            <a:r>
              <a:rPr lang="ru-RU" sz="2200" b="1" i="1" dirty="0">
                <a:latin typeface="Times New Roman"/>
                <a:ea typeface="Times New Roman"/>
              </a:rPr>
              <a:t>каждый календарный год установлены квоты на следующие награды:</a:t>
            </a:r>
            <a:endParaRPr lang="ru-RU" sz="2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200" dirty="0">
                <a:latin typeface="Times New Roman"/>
                <a:ea typeface="Times New Roman"/>
              </a:rPr>
              <a:t>на медаль Законодательного Собрания Новосибирской области "За вклад в развитие законодательства Новосибирской области"; 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200" dirty="0">
                <a:latin typeface="Times New Roman"/>
                <a:ea typeface="Times New Roman"/>
              </a:rPr>
              <a:t>на медаль Законодательного Собрания Новосибирской области "Общественное признание</a:t>
            </a:r>
            <a:r>
              <a:rPr lang="ru-RU" sz="2200" dirty="0" smtClean="0">
                <a:latin typeface="Times New Roman"/>
                <a:ea typeface="Times New Roman"/>
              </a:rPr>
              <a:t>";</a:t>
            </a:r>
          </a:p>
          <a:p>
            <a:pPr marL="342900" indent="-342900" algn="just">
              <a:buFont typeface="Wingdings"/>
              <a:buChar char=""/>
            </a:pP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ru-RU" sz="2200" dirty="0">
                <a:latin typeface="Times New Roman"/>
                <a:ea typeface="Times New Roman"/>
              </a:rPr>
              <a:t>на Почетную грамоту Законодательного Собрания Новосибирской </a:t>
            </a:r>
            <a:r>
              <a:rPr lang="ru-RU" sz="2200" dirty="0" smtClean="0">
                <a:latin typeface="Times New Roman"/>
                <a:ea typeface="Times New Roman"/>
              </a:rPr>
              <a:t>области.</a:t>
            </a:r>
          </a:p>
          <a:p>
            <a:pPr algn="just"/>
            <a:r>
              <a:rPr lang="ru-RU" sz="2200" b="1" i="1" dirty="0">
                <a:latin typeface="Times New Roman"/>
                <a:ea typeface="Times New Roman"/>
              </a:rPr>
              <a:t>	</a:t>
            </a:r>
            <a:r>
              <a:rPr lang="ru-RU" sz="2200" b="1" i="1" dirty="0" smtClean="0">
                <a:latin typeface="Times New Roman"/>
                <a:ea typeface="Times New Roman"/>
              </a:rPr>
              <a:t> </a:t>
            </a:r>
            <a:r>
              <a:rPr lang="ru-RU" sz="2200" b="1" i="1" dirty="0">
                <a:latin typeface="Times New Roman"/>
                <a:ea typeface="Times New Roman"/>
              </a:rPr>
              <a:t>На период полномочий Законодательного Собрания установлена квота</a:t>
            </a:r>
            <a:r>
              <a:rPr lang="ru-RU" sz="2200" dirty="0">
                <a:latin typeface="Times New Roman"/>
                <a:ea typeface="Times New Roman"/>
              </a:rPr>
              <a:t> для награды  - Почетный знак Законодательного Собрания Новосибирской области 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endParaRPr lang="ru-RU" sz="22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92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674</TotalTime>
  <Words>761</Words>
  <Application>Microsoft Office PowerPoint</Application>
  <PresentationFormat>Экран (16:9)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Прокудин</dc:creator>
  <cp:lastModifiedBy>Гоголев Вадим Юрьевич</cp:lastModifiedBy>
  <cp:revision>46</cp:revision>
  <dcterms:created xsi:type="dcterms:W3CDTF">2015-12-21T02:34:07Z</dcterms:created>
  <dcterms:modified xsi:type="dcterms:W3CDTF">2020-02-27T02:41:34Z</dcterms:modified>
</cp:coreProperties>
</file>