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5" r:id="rId1"/>
  </p:sldMasterIdLst>
  <p:notesMasterIdLst>
    <p:notesMasterId r:id="rId22"/>
  </p:notesMasterIdLst>
  <p:sldIdLst>
    <p:sldId id="256" r:id="rId2"/>
    <p:sldId id="304" r:id="rId3"/>
    <p:sldId id="287" r:id="rId4"/>
    <p:sldId id="288" r:id="rId5"/>
    <p:sldId id="281" r:id="rId6"/>
    <p:sldId id="289" r:id="rId7"/>
    <p:sldId id="290" r:id="rId8"/>
    <p:sldId id="285" r:id="rId9"/>
    <p:sldId id="291" r:id="rId10"/>
    <p:sldId id="292" r:id="rId11"/>
    <p:sldId id="293" r:id="rId12"/>
    <p:sldId id="294" r:id="rId13"/>
    <p:sldId id="295" r:id="rId14"/>
    <p:sldId id="296" r:id="rId15"/>
    <p:sldId id="297" r:id="rId16"/>
    <p:sldId id="298" r:id="rId17"/>
    <p:sldId id="299" r:id="rId18"/>
    <p:sldId id="300" r:id="rId19"/>
    <p:sldId id="303" r:id="rId20"/>
    <p:sldId id="301" r:id="rId21"/>
  </p:sldIdLst>
  <p:sldSz cx="9144000" cy="5143500" type="screen16x9"/>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varScale="1">
        <p:scale>
          <a:sx n="96" d="100"/>
          <a:sy n="96" d="100"/>
        </p:scale>
        <p:origin x="210" y="9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676887907351525E-3"/>
          <c:y val="9.1761268949914654E-2"/>
          <c:w val="0.83859832101975018"/>
          <c:h val="0.8941868411927294"/>
        </c:manualLayout>
      </c:layout>
      <c:lineChart>
        <c:grouping val="standard"/>
        <c:varyColors val="0"/>
        <c:ser>
          <c:idx val="0"/>
          <c:order val="0"/>
          <c:tx>
            <c:strRef>
              <c:f>Лист1!$B$1</c:f>
              <c:strCache>
                <c:ptCount val="1"/>
                <c:pt idx="0">
                  <c:v>количество нарушений</c:v>
                </c:pt>
              </c:strCache>
            </c:strRef>
          </c:tx>
          <c:spPr>
            <a:ln>
              <a:solidFill>
                <a:schemeClr val="tx2">
                  <a:lumMod val="60000"/>
                  <a:lumOff val="40000"/>
                </a:schemeClr>
              </a:solidFill>
            </a:ln>
          </c:spPr>
          <c:marker>
            <c:symbol val="none"/>
          </c:marker>
          <c:dLbls>
            <c:dLbl>
              <c:idx val="0"/>
              <c:layout>
                <c:manualLayout>
                  <c:x val="0"/>
                  <c:y val="-3.2617908173311533E-2"/>
                </c:manualLayout>
              </c:layout>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55A-4707-AE42-B3DF9404CDD2}"/>
                </c:ext>
              </c:extLst>
            </c:dLbl>
            <c:dLbl>
              <c:idx val="1"/>
              <c:layout>
                <c:manualLayout>
                  <c:x val="-4.2328630152205313E-3"/>
                  <c:y val="2.9899749158868904E-2"/>
                </c:manualLayout>
              </c:layout>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55A-4707-AE42-B3DF9404CDD2}"/>
                </c:ext>
              </c:extLst>
            </c:dLbl>
            <c:dLbl>
              <c:idx val="2"/>
              <c:layout>
                <c:manualLayout>
                  <c:x val="7.0547716920341666E-3"/>
                  <c:y val="1.087263605777051E-2"/>
                </c:manualLayout>
              </c:layout>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55A-4707-AE42-B3DF9404CDD2}"/>
                </c:ext>
              </c:extLst>
            </c:dLbl>
            <c:dLbl>
              <c:idx val="3"/>
              <c:layout>
                <c:manualLayout>
                  <c:x val="2.8219086768136873E-3"/>
                  <c:y val="-2.7181590144426275E-2"/>
                </c:manualLayout>
              </c:layout>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55A-4707-AE42-B3DF9404CDD2}"/>
                </c:ext>
              </c:extLst>
            </c:dLbl>
            <c:dLbl>
              <c:idx val="4"/>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6="http://schemas.microsoft.com/office/drawing/2014/chart" uri="{C3380CC4-5D6E-409C-BE32-E72D297353CC}">
                  <c16:uniqueId val="{00000004-755A-4707-AE42-B3DF9404CDD2}"/>
                </c:ext>
              </c:extLst>
            </c:dLbl>
            <c:dLbl>
              <c:idx val="5"/>
              <c:spPr/>
              <c:txPr>
                <a:bodyPr/>
                <a:lstStyle/>
                <a:p>
                  <a:pPr>
                    <a:defRPr sz="1200" b="1">
                      <a:solidFill>
                        <a:schemeClr val="bg2">
                          <a:lumMod val="25000"/>
                        </a:schemeClr>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extLst>
                <c:ext xmlns:c16="http://schemas.microsoft.com/office/drawing/2014/chart" uri="{C3380CC4-5D6E-409C-BE32-E72D297353CC}">
                  <c16:uniqueId val="{00000005-755A-4707-AE42-B3DF9404CDD2}"/>
                </c:ext>
              </c:extLst>
            </c:dLbl>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Лист1!$A$2:$A$7</c:f>
              <c:numCache>
                <c:formatCode>General</c:formatCode>
                <c:ptCount val="6"/>
                <c:pt idx="0">
                  <c:v>2014</c:v>
                </c:pt>
                <c:pt idx="1">
                  <c:v>2015</c:v>
                </c:pt>
                <c:pt idx="2">
                  <c:v>2016</c:v>
                </c:pt>
                <c:pt idx="3">
                  <c:v>2017</c:v>
                </c:pt>
                <c:pt idx="4">
                  <c:v>2018</c:v>
                </c:pt>
                <c:pt idx="5">
                  <c:v>2019</c:v>
                </c:pt>
              </c:numCache>
            </c:numRef>
          </c:cat>
          <c:val>
            <c:numRef>
              <c:f>Лист1!$B$2:$B$7</c:f>
              <c:numCache>
                <c:formatCode>General</c:formatCode>
                <c:ptCount val="6"/>
                <c:pt idx="0">
                  <c:v>6596</c:v>
                </c:pt>
                <c:pt idx="1">
                  <c:v>5950</c:v>
                </c:pt>
                <c:pt idx="2">
                  <c:v>6558</c:v>
                </c:pt>
                <c:pt idx="3">
                  <c:v>8033</c:v>
                </c:pt>
                <c:pt idx="4">
                  <c:v>6500</c:v>
                </c:pt>
                <c:pt idx="5">
                  <c:v>11010</c:v>
                </c:pt>
              </c:numCache>
            </c:numRef>
          </c:val>
          <c:smooth val="0"/>
          <c:extLst>
            <c:ext xmlns:c16="http://schemas.microsoft.com/office/drawing/2014/chart" uri="{C3380CC4-5D6E-409C-BE32-E72D297353CC}">
              <c16:uniqueId val="{00000006-755A-4707-AE42-B3DF9404CDD2}"/>
            </c:ext>
          </c:extLst>
        </c:ser>
        <c:dLbls>
          <c:showLegendKey val="0"/>
          <c:showVal val="0"/>
          <c:showCatName val="0"/>
          <c:showSerName val="0"/>
          <c:showPercent val="0"/>
          <c:showBubbleSize val="0"/>
        </c:dLbls>
        <c:smooth val="0"/>
        <c:axId val="34497280"/>
        <c:axId val="34498816"/>
      </c:lineChart>
      <c:catAx>
        <c:axId val="34497280"/>
        <c:scaling>
          <c:orientation val="minMax"/>
        </c:scaling>
        <c:delete val="0"/>
        <c:axPos val="b"/>
        <c:numFmt formatCode="General" sourceLinked="1"/>
        <c:majorTickMark val="out"/>
        <c:minorTickMark val="none"/>
        <c:tickLblPos val="nextTo"/>
        <c:txPr>
          <a:bodyPr/>
          <a:lstStyle/>
          <a:p>
            <a:pPr>
              <a:defRPr sz="1200">
                <a:solidFill>
                  <a:schemeClr val="bg2">
                    <a:lumMod val="25000"/>
                  </a:schemeClr>
                </a:solidFill>
                <a:latin typeface="Times New Roman" panose="02020603050405020304" pitchFamily="18" charset="0"/>
                <a:cs typeface="Times New Roman" panose="02020603050405020304" pitchFamily="18" charset="0"/>
              </a:defRPr>
            </a:pPr>
            <a:endParaRPr lang="ru-RU"/>
          </a:p>
        </c:txPr>
        <c:crossAx val="34498816"/>
        <c:crosses val="autoZero"/>
        <c:auto val="1"/>
        <c:lblAlgn val="ctr"/>
        <c:lblOffset val="100"/>
        <c:noMultiLvlLbl val="0"/>
      </c:catAx>
      <c:valAx>
        <c:axId val="34498816"/>
        <c:scaling>
          <c:orientation val="minMax"/>
        </c:scaling>
        <c:delete val="1"/>
        <c:axPos val="l"/>
        <c:majorGridlines/>
        <c:numFmt formatCode="General" sourceLinked="1"/>
        <c:majorTickMark val="out"/>
        <c:minorTickMark val="none"/>
        <c:tickLblPos val="nextTo"/>
        <c:crossAx val="34497280"/>
        <c:crosses val="autoZero"/>
        <c:crossBetween val="between"/>
      </c:valAx>
    </c:plotArea>
    <c:legend>
      <c:legendPos val="r"/>
      <c:layout>
        <c:manualLayout>
          <c:xMode val="edge"/>
          <c:yMode val="edge"/>
          <c:x val="0.83304032879160728"/>
          <c:y val="0.10892861340824196"/>
          <c:w val="0.16695967114765026"/>
          <c:h val="0.10422770039466812"/>
        </c:manualLayout>
      </c:layout>
      <c:overlay val="0"/>
      <c:txPr>
        <a:bodyPr/>
        <a:lstStyle/>
        <a:p>
          <a:pPr rtl="0">
            <a:defRPr sz="1000" baseline="0">
              <a:solidFill>
                <a:schemeClr val="bg2">
                  <a:lumMod val="25000"/>
                </a:schemeClr>
              </a:solidFill>
              <a:latin typeface="Times New Roman" panose="02020603050405020304" pitchFamily="18" charset="0"/>
              <a:cs typeface="Times New Roman" panose="02020603050405020304"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A972E6-98F9-41ED-B94F-ACB03A8AFD9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ru-RU"/>
        </a:p>
      </dgm:t>
    </dgm:pt>
    <dgm:pt modelId="{EAE0A9B8-FEC6-4A00-A5C1-D175D2F3C1CA}">
      <dgm:prSet phldrT="[Текст]"/>
      <dgm:spPr>
        <a:solidFill>
          <a:schemeClr val="accent3">
            <a:lumMod val="50000"/>
          </a:schemeClr>
        </a:solidFill>
        <a:ln>
          <a:solidFill>
            <a:schemeClr val="accent3">
              <a:lumMod val="75000"/>
            </a:schemeClr>
          </a:solidFill>
        </a:ln>
      </dgm:spPr>
      <dgm:t>
        <a:bodyPr/>
        <a:lstStyle/>
        <a:p>
          <a:r>
            <a:rPr lang="ru-RU" dirty="0" smtClean="0">
              <a:latin typeface="Times New Roman" panose="02020603050405020304" pitchFamily="18" charset="0"/>
              <a:cs typeface="Times New Roman" panose="02020603050405020304" pitchFamily="18" charset="0"/>
            </a:rPr>
            <a:t>законность</a:t>
          </a:r>
          <a:endParaRPr lang="ru-RU" dirty="0">
            <a:latin typeface="Times New Roman" panose="02020603050405020304" pitchFamily="18" charset="0"/>
            <a:cs typeface="Times New Roman" panose="02020603050405020304" pitchFamily="18" charset="0"/>
          </a:endParaRPr>
        </a:p>
      </dgm:t>
    </dgm:pt>
    <dgm:pt modelId="{1CFD8C5C-AD0A-44F1-9D30-7957ED871C11}" type="parTrans" cxnId="{86A1C1D5-DA6F-4E8C-A13C-01EAC378DDCB}">
      <dgm:prSet/>
      <dgm:spPr/>
      <dgm:t>
        <a:bodyPr/>
        <a:lstStyle/>
        <a:p>
          <a:endParaRPr lang="ru-RU"/>
        </a:p>
      </dgm:t>
    </dgm:pt>
    <dgm:pt modelId="{C78267DF-DEC1-423D-8DF6-1540B917B2AA}" type="sibTrans" cxnId="{86A1C1D5-DA6F-4E8C-A13C-01EAC378DDCB}">
      <dgm:prSet custT="1"/>
      <dgm:spPr/>
      <dgm:t>
        <a:bodyPr/>
        <a:lstStyle/>
        <a:p>
          <a:r>
            <a:rPr lang="ru-RU" sz="1200" dirty="0" smtClean="0">
              <a:latin typeface="Times New Roman" panose="02020603050405020304" pitchFamily="18" charset="0"/>
              <a:cs typeface="Times New Roman" panose="02020603050405020304" pitchFamily="18" charset="0"/>
            </a:rPr>
            <a:t>научность</a:t>
          </a:r>
          <a:endParaRPr lang="ru-RU" sz="1200" dirty="0">
            <a:latin typeface="Times New Roman" panose="02020603050405020304" pitchFamily="18" charset="0"/>
            <a:cs typeface="Times New Roman" panose="02020603050405020304" pitchFamily="18" charset="0"/>
          </a:endParaRPr>
        </a:p>
      </dgm:t>
    </dgm:pt>
    <dgm:pt modelId="{7B65CB98-E74D-4853-B1E7-50EFD8849C79}">
      <dgm:prSet phldrT="[Текст]" custT="1"/>
      <dgm:spPr>
        <a:ln>
          <a:noFill/>
        </a:ln>
      </dgm:spPr>
      <dgm:t>
        <a:bodyPr/>
        <a:lstStyle/>
        <a:p>
          <a:pPr algn="ctr"/>
          <a:r>
            <a:rPr lang="ru-RU" sz="1200" dirty="0" smtClean="0">
              <a:solidFill>
                <a:schemeClr val="accent3">
                  <a:lumMod val="50000"/>
                </a:schemeClr>
              </a:solidFill>
              <a:latin typeface="Times New Roman" panose="02020603050405020304" pitchFamily="18" charset="0"/>
              <a:cs typeface="Times New Roman" panose="02020603050405020304" pitchFamily="18" charset="0"/>
            </a:rPr>
            <a:t>любая новая норма права не должна противоречить действующему правовому акту большей юридической силы</a:t>
          </a:r>
          <a:endParaRPr lang="ru-RU" sz="1200" dirty="0"/>
        </a:p>
      </dgm:t>
    </dgm:pt>
    <dgm:pt modelId="{9D476751-AB53-4989-9D0C-34404C09BD67}" type="parTrans" cxnId="{3215D2DC-25B5-401C-BCB7-4BD2D8734794}">
      <dgm:prSet/>
      <dgm:spPr/>
      <dgm:t>
        <a:bodyPr/>
        <a:lstStyle/>
        <a:p>
          <a:endParaRPr lang="ru-RU"/>
        </a:p>
      </dgm:t>
    </dgm:pt>
    <dgm:pt modelId="{CA2A7D48-7568-4010-81EF-DDA03B06447B}" type="sibTrans" cxnId="{3215D2DC-25B5-401C-BCB7-4BD2D8734794}">
      <dgm:prSet/>
      <dgm:spPr/>
      <dgm:t>
        <a:bodyPr/>
        <a:lstStyle/>
        <a:p>
          <a:endParaRPr lang="ru-RU"/>
        </a:p>
      </dgm:t>
    </dgm:pt>
    <dgm:pt modelId="{4F4A7DDD-119B-443C-B780-62B0F823934E}">
      <dgm:prSet phldrT="[Текст]" custT="1"/>
      <dgm:spPr/>
      <dgm:t>
        <a:bodyPr/>
        <a:lstStyle/>
        <a:p>
          <a:r>
            <a:rPr lang="ru-RU" sz="1200" dirty="0" smtClean="0">
              <a:latin typeface="Times New Roman" panose="02020603050405020304" pitchFamily="18" charset="0"/>
              <a:cs typeface="Times New Roman" panose="02020603050405020304" pitchFamily="18" charset="0"/>
            </a:rPr>
            <a:t>комплексность</a:t>
          </a:r>
          <a:endParaRPr lang="ru-RU" sz="1200" dirty="0">
            <a:latin typeface="Times New Roman" panose="02020603050405020304" pitchFamily="18" charset="0"/>
            <a:cs typeface="Times New Roman" panose="02020603050405020304" pitchFamily="18" charset="0"/>
          </a:endParaRPr>
        </a:p>
      </dgm:t>
    </dgm:pt>
    <dgm:pt modelId="{F8BCA0D3-45FA-41B5-8D3C-06191CB1AE26}" type="parTrans" cxnId="{BF70852D-F8CE-43F4-9454-897852759661}">
      <dgm:prSet/>
      <dgm:spPr/>
      <dgm:t>
        <a:bodyPr/>
        <a:lstStyle/>
        <a:p>
          <a:endParaRPr lang="ru-RU"/>
        </a:p>
      </dgm:t>
    </dgm:pt>
    <dgm:pt modelId="{F4858CD3-9F92-4C99-A7C0-EC398695155A}" type="sibTrans" cxnId="{BF70852D-F8CE-43F4-9454-897852759661}">
      <dgm:prSet custT="1"/>
      <dgm:spPr>
        <a:solidFill>
          <a:schemeClr val="accent6">
            <a:lumMod val="50000"/>
          </a:schemeClr>
        </a:solidFill>
      </dgm:spPr>
      <dgm:t>
        <a:bodyPr/>
        <a:lstStyle/>
        <a:p>
          <a:r>
            <a:rPr lang="ru-RU" sz="1200" dirty="0" smtClean="0">
              <a:latin typeface="Times New Roman" panose="02020603050405020304" pitchFamily="18" charset="0"/>
              <a:cs typeface="Times New Roman" panose="02020603050405020304" pitchFamily="18" charset="0"/>
            </a:rPr>
            <a:t>профессионализм</a:t>
          </a:r>
          <a:endParaRPr lang="ru-RU" sz="1200" dirty="0">
            <a:latin typeface="Times New Roman" panose="02020603050405020304" pitchFamily="18" charset="0"/>
            <a:cs typeface="Times New Roman" panose="02020603050405020304" pitchFamily="18" charset="0"/>
          </a:endParaRPr>
        </a:p>
      </dgm:t>
    </dgm:pt>
    <dgm:pt modelId="{13E52924-8B97-4EAE-8BB6-8474D4CAF8EA}">
      <dgm:prSet phldrT="[Текст]" custT="1"/>
      <dgm:spPr/>
      <dgm:t>
        <a:bodyPr/>
        <a:lstStyle/>
        <a:p>
          <a:pPr algn="ctr"/>
          <a:r>
            <a:rPr lang="ru-RU" sz="1400" dirty="0" smtClean="0">
              <a:solidFill>
                <a:schemeClr val="bg2">
                  <a:lumMod val="50000"/>
                </a:schemeClr>
              </a:solidFill>
              <a:latin typeface="Times New Roman" panose="02020603050405020304" pitchFamily="18" charset="0"/>
              <a:cs typeface="Times New Roman" panose="02020603050405020304" pitchFamily="18" charset="0"/>
            </a:rPr>
            <a:t>подготовка нормативных актов должна иметь системный и комплексный характер, включая всесторонний анализ причин и последствий принимаемых решений, социально - экономической, политической и иной ситуации, объективных потребностей развития общества и других факторов</a:t>
          </a:r>
          <a:endParaRPr lang="ru-RU" sz="1400" dirty="0">
            <a:solidFill>
              <a:schemeClr val="bg2">
                <a:lumMod val="50000"/>
              </a:schemeClr>
            </a:solidFill>
          </a:endParaRPr>
        </a:p>
      </dgm:t>
    </dgm:pt>
    <dgm:pt modelId="{8DE374DA-ABC6-4882-BFAE-3BEF2263B39D}" type="parTrans" cxnId="{47F9AB76-669E-4992-9A33-21F2D0644142}">
      <dgm:prSet/>
      <dgm:spPr/>
      <dgm:t>
        <a:bodyPr/>
        <a:lstStyle/>
        <a:p>
          <a:endParaRPr lang="ru-RU"/>
        </a:p>
      </dgm:t>
    </dgm:pt>
    <dgm:pt modelId="{6CF00899-DEE7-47A0-8604-FF05A8BEF5C9}" type="sibTrans" cxnId="{47F9AB76-669E-4992-9A33-21F2D0644142}">
      <dgm:prSet/>
      <dgm:spPr/>
      <dgm:t>
        <a:bodyPr/>
        <a:lstStyle/>
        <a:p>
          <a:endParaRPr lang="ru-RU"/>
        </a:p>
      </dgm:t>
    </dgm:pt>
    <dgm:pt modelId="{0A58E969-1BF4-4838-9499-47A6D4EB4968}">
      <dgm:prSet phldrT="[Текст]" custT="1"/>
      <dgm:spPr/>
      <dgm:t>
        <a:bodyPr/>
        <a:lstStyle/>
        <a:p>
          <a:r>
            <a:rPr lang="ru-RU" sz="1200" dirty="0" smtClean="0">
              <a:latin typeface="Times New Roman" panose="02020603050405020304" pitchFamily="18" charset="0"/>
              <a:cs typeface="Times New Roman" panose="02020603050405020304" pitchFamily="18" charset="0"/>
            </a:rPr>
            <a:t>поэтапность</a:t>
          </a:r>
          <a:endParaRPr lang="ru-RU" sz="1200" dirty="0">
            <a:latin typeface="Times New Roman" panose="02020603050405020304" pitchFamily="18" charset="0"/>
            <a:cs typeface="Times New Roman" panose="02020603050405020304" pitchFamily="18" charset="0"/>
          </a:endParaRPr>
        </a:p>
      </dgm:t>
    </dgm:pt>
    <dgm:pt modelId="{8421ED37-6019-4B81-9617-DD4F2FC5C2F9}" type="parTrans" cxnId="{01676C8F-8727-4ED6-A8EF-1B02538D9262}">
      <dgm:prSet/>
      <dgm:spPr/>
      <dgm:t>
        <a:bodyPr/>
        <a:lstStyle/>
        <a:p>
          <a:endParaRPr lang="ru-RU"/>
        </a:p>
      </dgm:t>
    </dgm:pt>
    <dgm:pt modelId="{1A3F5BC4-BD98-4830-91A9-61901612E8FE}" type="sibTrans" cxnId="{01676C8F-8727-4ED6-A8EF-1B02538D9262}">
      <dgm:prSet custT="1"/>
      <dgm:spPr/>
      <dgm:t>
        <a:bodyPr/>
        <a:lstStyle/>
        <a:p>
          <a:r>
            <a:rPr lang="ru-RU" sz="1200" dirty="0" smtClean="0">
              <a:latin typeface="Times New Roman" panose="02020603050405020304" pitchFamily="18" charset="0"/>
              <a:cs typeface="Times New Roman" panose="02020603050405020304" pitchFamily="18" charset="0"/>
            </a:rPr>
            <a:t>объективность</a:t>
          </a:r>
          <a:endParaRPr lang="ru-RU" sz="1200" dirty="0">
            <a:latin typeface="Times New Roman" panose="02020603050405020304" pitchFamily="18" charset="0"/>
            <a:cs typeface="Times New Roman" panose="02020603050405020304" pitchFamily="18" charset="0"/>
          </a:endParaRPr>
        </a:p>
      </dgm:t>
    </dgm:pt>
    <dgm:pt modelId="{AF7C82CE-BCFC-4B47-BB13-999BDE6578F8}">
      <dgm:prSet phldrT="[Текст]" custT="1"/>
      <dgm:spPr/>
      <dgm:t>
        <a:bodyPr/>
        <a:lstStyle/>
        <a:p>
          <a:pPr algn="ctr"/>
          <a:r>
            <a:rPr lang="ru-RU" sz="1200" dirty="0" smtClean="0">
              <a:solidFill>
                <a:schemeClr val="accent6">
                  <a:lumMod val="50000"/>
                </a:schemeClr>
              </a:solidFill>
              <a:latin typeface="Times New Roman" panose="02020603050405020304" pitchFamily="18" charset="0"/>
              <a:cs typeface="Times New Roman" panose="02020603050405020304" pitchFamily="18" charset="0"/>
            </a:rPr>
            <a:t>лица, осуществляющие правотворчество, должны обладать не только определенными знаниями, в том числе о правилах правотворчества, но и обладать определенными навыками подготовки и принятия правовых решений</a:t>
          </a:r>
          <a:endParaRPr lang="ru-RU" sz="1200" dirty="0"/>
        </a:p>
      </dgm:t>
    </dgm:pt>
    <dgm:pt modelId="{6F31E40F-B81E-49F5-927A-C07160BACC22}" type="parTrans" cxnId="{D8D3329F-E51D-4ED3-A6B4-C5388B838FD1}">
      <dgm:prSet/>
      <dgm:spPr/>
      <dgm:t>
        <a:bodyPr/>
        <a:lstStyle/>
        <a:p>
          <a:endParaRPr lang="ru-RU"/>
        </a:p>
      </dgm:t>
    </dgm:pt>
    <dgm:pt modelId="{A8977B54-FAE2-4D6F-A46F-753FBAF3D4FB}" type="sibTrans" cxnId="{D8D3329F-E51D-4ED3-A6B4-C5388B838FD1}">
      <dgm:prSet/>
      <dgm:spPr/>
      <dgm:t>
        <a:bodyPr/>
        <a:lstStyle/>
        <a:p>
          <a:endParaRPr lang="ru-RU"/>
        </a:p>
      </dgm:t>
    </dgm:pt>
    <dgm:pt modelId="{D02986C6-65E9-4A11-AEA7-FC5C90277505}">
      <dgm:prSet custT="1"/>
      <dgm:spPr/>
      <dgm:t>
        <a:bodyPr/>
        <a:lstStyle/>
        <a:p>
          <a:r>
            <a:rPr lang="ru-RU" sz="1200" dirty="0" smtClean="0">
              <a:latin typeface="Times New Roman" panose="02020603050405020304" pitchFamily="18" charset="0"/>
              <a:cs typeface="Times New Roman" panose="02020603050405020304" pitchFamily="18" charset="0"/>
            </a:rPr>
            <a:t>системность</a:t>
          </a:r>
          <a:endParaRPr lang="ru-RU" sz="1200" dirty="0">
            <a:latin typeface="Times New Roman" panose="02020603050405020304" pitchFamily="18" charset="0"/>
            <a:cs typeface="Times New Roman" panose="02020603050405020304" pitchFamily="18" charset="0"/>
          </a:endParaRPr>
        </a:p>
      </dgm:t>
    </dgm:pt>
    <dgm:pt modelId="{91E54EE3-E01A-4DCD-BD59-C08AF3CB2A51}" type="parTrans" cxnId="{E9032C1E-901A-4B5D-8D4D-60F3CBB7CFB7}">
      <dgm:prSet/>
      <dgm:spPr/>
      <dgm:t>
        <a:bodyPr/>
        <a:lstStyle/>
        <a:p>
          <a:endParaRPr lang="ru-RU"/>
        </a:p>
      </dgm:t>
    </dgm:pt>
    <dgm:pt modelId="{47351952-7C9C-4A87-936E-F195AFCC66BE}" type="sibTrans" cxnId="{E9032C1E-901A-4B5D-8D4D-60F3CBB7CFB7}">
      <dgm:prSet custT="1"/>
      <dgm:spPr/>
      <dgm:t>
        <a:bodyPr/>
        <a:lstStyle/>
        <a:p>
          <a:r>
            <a:rPr lang="ru-RU" sz="1200" dirty="0" smtClean="0">
              <a:latin typeface="Times New Roman" panose="02020603050405020304" pitchFamily="18" charset="0"/>
              <a:cs typeface="Times New Roman" panose="02020603050405020304" pitchFamily="18" charset="0"/>
            </a:rPr>
            <a:t>публичность</a:t>
          </a:r>
          <a:endParaRPr lang="ru-RU" sz="1200" dirty="0">
            <a:latin typeface="Times New Roman" panose="02020603050405020304" pitchFamily="18" charset="0"/>
            <a:cs typeface="Times New Roman" panose="02020603050405020304" pitchFamily="18" charset="0"/>
          </a:endParaRPr>
        </a:p>
      </dgm:t>
    </dgm:pt>
    <dgm:pt modelId="{9CF23C9B-F796-4F80-AF24-BD2E8FBC9327}" type="pres">
      <dgm:prSet presAssocID="{0CA972E6-98F9-41ED-B94F-ACB03A8AFD94}" presName="Name0" presStyleCnt="0">
        <dgm:presLayoutVars>
          <dgm:chMax/>
          <dgm:chPref/>
          <dgm:dir/>
          <dgm:animLvl val="lvl"/>
        </dgm:presLayoutVars>
      </dgm:prSet>
      <dgm:spPr/>
      <dgm:t>
        <a:bodyPr/>
        <a:lstStyle/>
        <a:p>
          <a:endParaRPr lang="ru-RU"/>
        </a:p>
      </dgm:t>
    </dgm:pt>
    <dgm:pt modelId="{86D8F580-4F1B-45EC-8F85-9343D42B63AA}" type="pres">
      <dgm:prSet presAssocID="{EAE0A9B8-FEC6-4A00-A5C1-D175D2F3C1CA}" presName="composite" presStyleCnt="0"/>
      <dgm:spPr/>
    </dgm:pt>
    <dgm:pt modelId="{6ACAB628-BF70-4673-BE26-312431C54892}" type="pres">
      <dgm:prSet presAssocID="{EAE0A9B8-FEC6-4A00-A5C1-D175D2F3C1CA}" presName="Parent1" presStyleLbl="node1" presStyleIdx="0" presStyleCnt="8" custScaleX="137193" custLinFactX="23206" custLinFactNeighborX="100000" custLinFactNeighborY="25097">
        <dgm:presLayoutVars>
          <dgm:chMax val="1"/>
          <dgm:chPref val="1"/>
          <dgm:bulletEnabled val="1"/>
        </dgm:presLayoutVars>
      </dgm:prSet>
      <dgm:spPr/>
      <dgm:t>
        <a:bodyPr/>
        <a:lstStyle/>
        <a:p>
          <a:endParaRPr lang="ru-RU"/>
        </a:p>
      </dgm:t>
    </dgm:pt>
    <dgm:pt modelId="{BC6F9978-9D70-40B7-8AEB-0E2275174BC5}" type="pres">
      <dgm:prSet presAssocID="{EAE0A9B8-FEC6-4A00-A5C1-D175D2F3C1CA}" presName="Childtext1" presStyleLbl="revTx" presStyleIdx="0" presStyleCnt="4" custScaleX="231766" custScaleY="218803" custLinFactX="73534" custLinFactNeighborX="100000" custLinFactNeighborY="53603">
        <dgm:presLayoutVars>
          <dgm:chMax val="0"/>
          <dgm:chPref val="0"/>
          <dgm:bulletEnabled val="1"/>
        </dgm:presLayoutVars>
      </dgm:prSet>
      <dgm:spPr/>
      <dgm:t>
        <a:bodyPr/>
        <a:lstStyle/>
        <a:p>
          <a:endParaRPr lang="ru-RU"/>
        </a:p>
      </dgm:t>
    </dgm:pt>
    <dgm:pt modelId="{8D0D61D2-FE21-4A69-9AB9-89291F40429E}" type="pres">
      <dgm:prSet presAssocID="{EAE0A9B8-FEC6-4A00-A5C1-D175D2F3C1CA}" presName="BalanceSpacing" presStyleCnt="0"/>
      <dgm:spPr/>
    </dgm:pt>
    <dgm:pt modelId="{15370FB3-B50C-44D1-AE60-B635356A1099}" type="pres">
      <dgm:prSet presAssocID="{EAE0A9B8-FEC6-4A00-A5C1-D175D2F3C1CA}" presName="BalanceSpacing1" presStyleCnt="0"/>
      <dgm:spPr/>
    </dgm:pt>
    <dgm:pt modelId="{F5240144-4A24-4DFD-BD8E-DFB568B979C4}" type="pres">
      <dgm:prSet presAssocID="{C78267DF-DEC1-423D-8DF6-1540B917B2AA}" presName="Accent1Text" presStyleLbl="node1" presStyleIdx="1" presStyleCnt="8" custScaleX="132705" custLinFactNeighborX="-37231" custLinFactNeighborY="14943"/>
      <dgm:spPr/>
      <dgm:t>
        <a:bodyPr/>
        <a:lstStyle/>
        <a:p>
          <a:endParaRPr lang="ru-RU"/>
        </a:p>
      </dgm:t>
    </dgm:pt>
    <dgm:pt modelId="{A29C1C39-52C5-4662-A875-5E57AAA35B6C}" type="pres">
      <dgm:prSet presAssocID="{C78267DF-DEC1-423D-8DF6-1540B917B2AA}" presName="spaceBetweenRectangles" presStyleCnt="0"/>
      <dgm:spPr/>
    </dgm:pt>
    <dgm:pt modelId="{FC678866-B8AD-4605-8D39-51D17D488206}" type="pres">
      <dgm:prSet presAssocID="{4F4A7DDD-119B-443C-B780-62B0F823934E}" presName="composite" presStyleCnt="0"/>
      <dgm:spPr/>
    </dgm:pt>
    <dgm:pt modelId="{61BFF77B-D4BF-4EB6-B750-BF0A3E1147D3}" type="pres">
      <dgm:prSet presAssocID="{4F4A7DDD-119B-443C-B780-62B0F823934E}" presName="Parent1" presStyleLbl="node1" presStyleIdx="2" presStyleCnt="8" custScaleX="189533" custLinFactX="-48661" custLinFactNeighborX="-100000" custLinFactNeighborY="-26470">
        <dgm:presLayoutVars>
          <dgm:chMax val="1"/>
          <dgm:chPref val="1"/>
          <dgm:bulletEnabled val="1"/>
        </dgm:presLayoutVars>
      </dgm:prSet>
      <dgm:spPr/>
      <dgm:t>
        <a:bodyPr/>
        <a:lstStyle/>
        <a:p>
          <a:endParaRPr lang="ru-RU"/>
        </a:p>
      </dgm:t>
    </dgm:pt>
    <dgm:pt modelId="{C308DF8F-3752-4116-9D64-A588B4A6D9E6}" type="pres">
      <dgm:prSet presAssocID="{4F4A7DDD-119B-443C-B780-62B0F823934E}" presName="Childtext1" presStyleLbl="revTx" presStyleIdx="1" presStyleCnt="4" custScaleX="213290" custScaleY="276748" custLinFactX="-99811" custLinFactNeighborX="-100000" custLinFactNeighborY="-38908">
        <dgm:presLayoutVars>
          <dgm:chMax val="0"/>
          <dgm:chPref val="0"/>
          <dgm:bulletEnabled val="1"/>
        </dgm:presLayoutVars>
      </dgm:prSet>
      <dgm:spPr/>
      <dgm:t>
        <a:bodyPr/>
        <a:lstStyle/>
        <a:p>
          <a:endParaRPr lang="ru-RU"/>
        </a:p>
      </dgm:t>
    </dgm:pt>
    <dgm:pt modelId="{7DA2801F-49C4-4015-AB38-FE0008562BD2}" type="pres">
      <dgm:prSet presAssocID="{4F4A7DDD-119B-443C-B780-62B0F823934E}" presName="BalanceSpacing" presStyleCnt="0"/>
      <dgm:spPr/>
    </dgm:pt>
    <dgm:pt modelId="{3A0A188B-BA34-4339-83EA-5139DD35D615}" type="pres">
      <dgm:prSet presAssocID="{4F4A7DDD-119B-443C-B780-62B0F823934E}" presName="BalanceSpacing1" presStyleCnt="0"/>
      <dgm:spPr/>
    </dgm:pt>
    <dgm:pt modelId="{CC514ED4-FD7D-4CFB-9810-9F13173C3678}" type="pres">
      <dgm:prSet presAssocID="{F4858CD3-9F92-4C99-A7C0-EC398695155A}" presName="Accent1Text" presStyleLbl="node1" presStyleIdx="3" presStyleCnt="8" custScaleX="193150" custLinFactNeighborX="33628" custLinFactNeighborY="21350"/>
      <dgm:spPr/>
      <dgm:t>
        <a:bodyPr/>
        <a:lstStyle/>
        <a:p>
          <a:endParaRPr lang="ru-RU"/>
        </a:p>
      </dgm:t>
    </dgm:pt>
    <dgm:pt modelId="{C0115904-BE13-4A57-B9BE-40B69E377008}" type="pres">
      <dgm:prSet presAssocID="{F4858CD3-9F92-4C99-A7C0-EC398695155A}" presName="spaceBetweenRectangles" presStyleCnt="0"/>
      <dgm:spPr/>
    </dgm:pt>
    <dgm:pt modelId="{B77E55C5-F042-4635-8F43-53BA9A661FF5}" type="pres">
      <dgm:prSet presAssocID="{0A58E969-1BF4-4838-9499-47A6D4EB4968}" presName="composite" presStyleCnt="0"/>
      <dgm:spPr/>
    </dgm:pt>
    <dgm:pt modelId="{BE07D716-597F-4F2B-88DB-C928D3F1FD11}" type="pres">
      <dgm:prSet presAssocID="{0A58E969-1BF4-4838-9499-47A6D4EB4968}" presName="Parent1" presStyleLbl="node1" presStyleIdx="4" presStyleCnt="8" custScaleX="149648" custLinFactNeighborX="-34588" custLinFactNeighborY="-85205">
        <dgm:presLayoutVars>
          <dgm:chMax val="1"/>
          <dgm:chPref val="1"/>
          <dgm:bulletEnabled val="1"/>
        </dgm:presLayoutVars>
      </dgm:prSet>
      <dgm:spPr/>
      <dgm:t>
        <a:bodyPr/>
        <a:lstStyle/>
        <a:p>
          <a:endParaRPr lang="ru-RU"/>
        </a:p>
      </dgm:t>
    </dgm:pt>
    <dgm:pt modelId="{5B4448FD-BC76-42BF-8F7D-07D15CA04AA0}" type="pres">
      <dgm:prSet presAssocID="{0A58E969-1BF4-4838-9499-47A6D4EB4968}" presName="Childtext1" presStyleLbl="revTx" presStyleIdx="2" presStyleCnt="4" custScaleX="112070" custScaleY="92943" custLinFactX="38555" custLinFactNeighborX="100000" custLinFactNeighborY="-40773">
        <dgm:presLayoutVars>
          <dgm:chMax val="0"/>
          <dgm:chPref val="0"/>
          <dgm:bulletEnabled val="1"/>
        </dgm:presLayoutVars>
      </dgm:prSet>
      <dgm:spPr/>
      <dgm:t>
        <a:bodyPr/>
        <a:lstStyle/>
        <a:p>
          <a:endParaRPr lang="ru-RU"/>
        </a:p>
      </dgm:t>
    </dgm:pt>
    <dgm:pt modelId="{4ECEDA3D-20EB-45B0-9A2E-E16D9B71DD90}" type="pres">
      <dgm:prSet presAssocID="{0A58E969-1BF4-4838-9499-47A6D4EB4968}" presName="BalanceSpacing" presStyleCnt="0"/>
      <dgm:spPr/>
    </dgm:pt>
    <dgm:pt modelId="{3693999A-FED0-4A9E-9B52-59C68F164BD7}" type="pres">
      <dgm:prSet presAssocID="{0A58E969-1BF4-4838-9499-47A6D4EB4968}" presName="BalanceSpacing1" presStyleCnt="0"/>
      <dgm:spPr/>
    </dgm:pt>
    <dgm:pt modelId="{1DFAA48A-AC31-418A-B910-5FBDD370FE4A}" type="pres">
      <dgm:prSet presAssocID="{1A3F5BC4-BD98-4830-91A9-61901612E8FE}" presName="Accent1Text" presStyleLbl="node1" presStyleIdx="5" presStyleCnt="8" custScaleX="166166" custScaleY="118290" custLinFactNeighborX="-67522" custLinFactNeighborY="-52346"/>
      <dgm:spPr/>
      <dgm:t>
        <a:bodyPr/>
        <a:lstStyle/>
        <a:p>
          <a:endParaRPr lang="ru-RU"/>
        </a:p>
      </dgm:t>
    </dgm:pt>
    <dgm:pt modelId="{301C5EA4-2313-4792-96F4-C5A3331F19FB}" type="pres">
      <dgm:prSet presAssocID="{1A3F5BC4-BD98-4830-91A9-61901612E8FE}" presName="spaceBetweenRectangles" presStyleCnt="0"/>
      <dgm:spPr/>
    </dgm:pt>
    <dgm:pt modelId="{56D31787-45C7-4B7F-BEF1-DDA896CDCEBE}" type="pres">
      <dgm:prSet presAssocID="{D02986C6-65E9-4A11-AEA7-FC5C90277505}" presName="composite" presStyleCnt="0"/>
      <dgm:spPr/>
    </dgm:pt>
    <dgm:pt modelId="{79E8FA81-B26E-44A9-839F-7F8E3029C582}" type="pres">
      <dgm:prSet presAssocID="{D02986C6-65E9-4A11-AEA7-FC5C90277505}" presName="Parent1" presStyleLbl="node1" presStyleIdx="6" presStyleCnt="8" custScaleX="167339" custLinFactY="-100000" custLinFactNeighborX="46930" custLinFactNeighborY="-161208">
        <dgm:presLayoutVars>
          <dgm:chMax val="1"/>
          <dgm:chPref val="1"/>
          <dgm:bulletEnabled val="1"/>
        </dgm:presLayoutVars>
      </dgm:prSet>
      <dgm:spPr/>
      <dgm:t>
        <a:bodyPr/>
        <a:lstStyle/>
        <a:p>
          <a:endParaRPr lang="ru-RU"/>
        </a:p>
      </dgm:t>
    </dgm:pt>
    <dgm:pt modelId="{BF894019-E893-43D3-9FB6-A3ED816FAA31}" type="pres">
      <dgm:prSet presAssocID="{D02986C6-65E9-4A11-AEA7-FC5C90277505}" presName="Childtext1" presStyleLbl="revTx" presStyleIdx="3" presStyleCnt="4">
        <dgm:presLayoutVars>
          <dgm:chMax val="0"/>
          <dgm:chPref val="0"/>
          <dgm:bulletEnabled val="1"/>
        </dgm:presLayoutVars>
      </dgm:prSet>
      <dgm:spPr/>
    </dgm:pt>
    <dgm:pt modelId="{675B28A6-B00D-4ADC-8BB8-7347FEC822A8}" type="pres">
      <dgm:prSet presAssocID="{D02986C6-65E9-4A11-AEA7-FC5C90277505}" presName="BalanceSpacing" presStyleCnt="0"/>
      <dgm:spPr/>
    </dgm:pt>
    <dgm:pt modelId="{EF9CC6FB-4171-470A-8C4E-774688C3AC68}" type="pres">
      <dgm:prSet presAssocID="{D02986C6-65E9-4A11-AEA7-FC5C90277505}" presName="BalanceSpacing1" presStyleCnt="0"/>
      <dgm:spPr/>
    </dgm:pt>
    <dgm:pt modelId="{F5302DE7-1199-4ED7-8406-6796A6F5E257}" type="pres">
      <dgm:prSet presAssocID="{47351952-7C9C-4A87-936E-F195AFCC66BE}" presName="Accent1Text" presStyleLbl="node1" presStyleIdx="7" presStyleCnt="8" custScaleX="156403" custLinFactX="-12431" custLinFactY="-137401" custLinFactNeighborX="-100000" custLinFactNeighborY="-200000"/>
      <dgm:spPr/>
      <dgm:t>
        <a:bodyPr/>
        <a:lstStyle/>
        <a:p>
          <a:endParaRPr lang="ru-RU"/>
        </a:p>
      </dgm:t>
    </dgm:pt>
  </dgm:ptLst>
  <dgm:cxnLst>
    <dgm:cxn modelId="{3215D2DC-25B5-401C-BCB7-4BD2D8734794}" srcId="{EAE0A9B8-FEC6-4A00-A5C1-D175D2F3C1CA}" destId="{7B65CB98-E74D-4853-B1E7-50EFD8849C79}" srcOrd="0" destOrd="0" parTransId="{9D476751-AB53-4989-9D0C-34404C09BD67}" sibTransId="{CA2A7D48-7568-4010-81EF-DDA03B06447B}"/>
    <dgm:cxn modelId="{6D969C9B-7100-49CF-8248-020FFBC5CBA9}" type="presOf" srcId="{7B65CB98-E74D-4853-B1E7-50EFD8849C79}" destId="{BC6F9978-9D70-40B7-8AEB-0E2275174BC5}" srcOrd="0" destOrd="0" presId="urn:microsoft.com/office/officeart/2008/layout/AlternatingHexagons"/>
    <dgm:cxn modelId="{C822EC60-D8B4-4F9F-9038-61FD9976515F}" type="presOf" srcId="{F4858CD3-9F92-4C99-A7C0-EC398695155A}" destId="{CC514ED4-FD7D-4CFB-9810-9F13173C3678}" srcOrd="0" destOrd="0" presId="urn:microsoft.com/office/officeart/2008/layout/AlternatingHexagons"/>
    <dgm:cxn modelId="{B92E778C-2947-47CE-8118-3029447E2C9B}" type="presOf" srcId="{EAE0A9B8-FEC6-4A00-A5C1-D175D2F3C1CA}" destId="{6ACAB628-BF70-4673-BE26-312431C54892}" srcOrd="0" destOrd="0" presId="urn:microsoft.com/office/officeart/2008/layout/AlternatingHexagons"/>
    <dgm:cxn modelId="{4202F889-1240-44F4-853D-E9071F5CB8E2}" type="presOf" srcId="{0CA972E6-98F9-41ED-B94F-ACB03A8AFD94}" destId="{9CF23C9B-F796-4F80-AF24-BD2E8FBC9327}" srcOrd="0" destOrd="0" presId="urn:microsoft.com/office/officeart/2008/layout/AlternatingHexagons"/>
    <dgm:cxn modelId="{86A1C1D5-DA6F-4E8C-A13C-01EAC378DDCB}" srcId="{0CA972E6-98F9-41ED-B94F-ACB03A8AFD94}" destId="{EAE0A9B8-FEC6-4A00-A5C1-D175D2F3C1CA}" srcOrd="0" destOrd="0" parTransId="{1CFD8C5C-AD0A-44F1-9D30-7957ED871C11}" sibTransId="{C78267DF-DEC1-423D-8DF6-1540B917B2AA}"/>
    <dgm:cxn modelId="{C73DF5BB-1FAD-4B87-9ECC-C978852FA1E2}" type="presOf" srcId="{0A58E969-1BF4-4838-9499-47A6D4EB4968}" destId="{BE07D716-597F-4F2B-88DB-C928D3F1FD11}" srcOrd="0" destOrd="0" presId="urn:microsoft.com/office/officeart/2008/layout/AlternatingHexagons"/>
    <dgm:cxn modelId="{41EBB410-E095-41E1-8832-DF66C14BA7B7}" type="presOf" srcId="{13E52924-8B97-4EAE-8BB6-8474D4CAF8EA}" destId="{C308DF8F-3752-4116-9D64-A588B4A6D9E6}" srcOrd="0" destOrd="0" presId="urn:microsoft.com/office/officeart/2008/layout/AlternatingHexagons"/>
    <dgm:cxn modelId="{CC8E6D31-D811-4555-BE1C-528BF26B1EA7}" type="presOf" srcId="{D02986C6-65E9-4A11-AEA7-FC5C90277505}" destId="{79E8FA81-B26E-44A9-839F-7F8E3029C582}" srcOrd="0" destOrd="0" presId="urn:microsoft.com/office/officeart/2008/layout/AlternatingHexagons"/>
    <dgm:cxn modelId="{548FCBC3-9740-4D40-A2C0-6B8D20176675}" type="presOf" srcId="{4F4A7DDD-119B-443C-B780-62B0F823934E}" destId="{61BFF77B-D4BF-4EB6-B750-BF0A3E1147D3}" srcOrd="0" destOrd="0" presId="urn:microsoft.com/office/officeart/2008/layout/AlternatingHexagons"/>
    <dgm:cxn modelId="{F20F0ADD-C7A6-44D9-BD34-643FAF3F973B}" type="presOf" srcId="{C78267DF-DEC1-423D-8DF6-1540B917B2AA}" destId="{F5240144-4A24-4DFD-BD8E-DFB568B979C4}" srcOrd="0" destOrd="0" presId="urn:microsoft.com/office/officeart/2008/layout/AlternatingHexagons"/>
    <dgm:cxn modelId="{E9032C1E-901A-4B5D-8D4D-60F3CBB7CFB7}" srcId="{0CA972E6-98F9-41ED-B94F-ACB03A8AFD94}" destId="{D02986C6-65E9-4A11-AEA7-FC5C90277505}" srcOrd="3" destOrd="0" parTransId="{91E54EE3-E01A-4DCD-BD59-C08AF3CB2A51}" sibTransId="{47351952-7C9C-4A87-936E-F195AFCC66BE}"/>
    <dgm:cxn modelId="{01676C8F-8727-4ED6-A8EF-1B02538D9262}" srcId="{0CA972E6-98F9-41ED-B94F-ACB03A8AFD94}" destId="{0A58E969-1BF4-4838-9499-47A6D4EB4968}" srcOrd="2" destOrd="0" parTransId="{8421ED37-6019-4B81-9617-DD4F2FC5C2F9}" sibTransId="{1A3F5BC4-BD98-4830-91A9-61901612E8FE}"/>
    <dgm:cxn modelId="{47F9AB76-669E-4992-9A33-21F2D0644142}" srcId="{4F4A7DDD-119B-443C-B780-62B0F823934E}" destId="{13E52924-8B97-4EAE-8BB6-8474D4CAF8EA}" srcOrd="0" destOrd="0" parTransId="{8DE374DA-ABC6-4882-BFAE-3BEF2263B39D}" sibTransId="{6CF00899-DEE7-47A0-8604-FF05A8BEF5C9}"/>
    <dgm:cxn modelId="{764E91E7-0CA8-418B-BD47-7B91C0984B57}" type="presOf" srcId="{AF7C82CE-BCFC-4B47-BB13-999BDE6578F8}" destId="{5B4448FD-BC76-42BF-8F7D-07D15CA04AA0}" srcOrd="0" destOrd="0" presId="urn:microsoft.com/office/officeart/2008/layout/AlternatingHexagons"/>
    <dgm:cxn modelId="{D8D3329F-E51D-4ED3-A6B4-C5388B838FD1}" srcId="{0A58E969-1BF4-4838-9499-47A6D4EB4968}" destId="{AF7C82CE-BCFC-4B47-BB13-999BDE6578F8}" srcOrd="0" destOrd="0" parTransId="{6F31E40F-B81E-49F5-927A-C07160BACC22}" sibTransId="{A8977B54-FAE2-4D6F-A46F-753FBAF3D4FB}"/>
    <dgm:cxn modelId="{C084F052-8041-47D4-9393-DEE251DE6879}" type="presOf" srcId="{47351952-7C9C-4A87-936E-F195AFCC66BE}" destId="{F5302DE7-1199-4ED7-8406-6796A6F5E257}" srcOrd="0" destOrd="0" presId="urn:microsoft.com/office/officeart/2008/layout/AlternatingHexagons"/>
    <dgm:cxn modelId="{24BB4391-4416-4EBA-83AC-F7BB9700905C}" type="presOf" srcId="{1A3F5BC4-BD98-4830-91A9-61901612E8FE}" destId="{1DFAA48A-AC31-418A-B910-5FBDD370FE4A}" srcOrd="0" destOrd="0" presId="urn:microsoft.com/office/officeart/2008/layout/AlternatingHexagons"/>
    <dgm:cxn modelId="{BF70852D-F8CE-43F4-9454-897852759661}" srcId="{0CA972E6-98F9-41ED-B94F-ACB03A8AFD94}" destId="{4F4A7DDD-119B-443C-B780-62B0F823934E}" srcOrd="1" destOrd="0" parTransId="{F8BCA0D3-45FA-41B5-8D3C-06191CB1AE26}" sibTransId="{F4858CD3-9F92-4C99-A7C0-EC398695155A}"/>
    <dgm:cxn modelId="{0F2E21A5-7B9D-45C1-B18C-D9EF0493BC5B}" type="presParOf" srcId="{9CF23C9B-F796-4F80-AF24-BD2E8FBC9327}" destId="{86D8F580-4F1B-45EC-8F85-9343D42B63AA}" srcOrd="0" destOrd="0" presId="urn:microsoft.com/office/officeart/2008/layout/AlternatingHexagons"/>
    <dgm:cxn modelId="{4D5E9910-B17A-484C-B178-002C6E347C7B}" type="presParOf" srcId="{86D8F580-4F1B-45EC-8F85-9343D42B63AA}" destId="{6ACAB628-BF70-4673-BE26-312431C54892}" srcOrd="0" destOrd="0" presId="urn:microsoft.com/office/officeart/2008/layout/AlternatingHexagons"/>
    <dgm:cxn modelId="{9F532832-C602-4294-B548-D15852800F55}" type="presParOf" srcId="{86D8F580-4F1B-45EC-8F85-9343D42B63AA}" destId="{BC6F9978-9D70-40B7-8AEB-0E2275174BC5}" srcOrd="1" destOrd="0" presId="urn:microsoft.com/office/officeart/2008/layout/AlternatingHexagons"/>
    <dgm:cxn modelId="{BD723310-E165-43B4-84C4-BCF072CC6546}" type="presParOf" srcId="{86D8F580-4F1B-45EC-8F85-9343D42B63AA}" destId="{8D0D61D2-FE21-4A69-9AB9-89291F40429E}" srcOrd="2" destOrd="0" presId="urn:microsoft.com/office/officeart/2008/layout/AlternatingHexagons"/>
    <dgm:cxn modelId="{9C640BFD-FD12-4B64-AF18-BE43E4ADBD3D}" type="presParOf" srcId="{86D8F580-4F1B-45EC-8F85-9343D42B63AA}" destId="{15370FB3-B50C-44D1-AE60-B635356A1099}" srcOrd="3" destOrd="0" presId="urn:microsoft.com/office/officeart/2008/layout/AlternatingHexagons"/>
    <dgm:cxn modelId="{11325168-325C-4AF5-B6F0-89C52CD6E970}" type="presParOf" srcId="{86D8F580-4F1B-45EC-8F85-9343D42B63AA}" destId="{F5240144-4A24-4DFD-BD8E-DFB568B979C4}" srcOrd="4" destOrd="0" presId="urn:microsoft.com/office/officeart/2008/layout/AlternatingHexagons"/>
    <dgm:cxn modelId="{3E86C646-3DBC-43B0-936E-6DFD38C20EBB}" type="presParOf" srcId="{9CF23C9B-F796-4F80-AF24-BD2E8FBC9327}" destId="{A29C1C39-52C5-4662-A875-5E57AAA35B6C}" srcOrd="1" destOrd="0" presId="urn:microsoft.com/office/officeart/2008/layout/AlternatingHexagons"/>
    <dgm:cxn modelId="{CB7CE8CD-E216-4EC3-8FFF-11C5F51B6F84}" type="presParOf" srcId="{9CF23C9B-F796-4F80-AF24-BD2E8FBC9327}" destId="{FC678866-B8AD-4605-8D39-51D17D488206}" srcOrd="2" destOrd="0" presId="urn:microsoft.com/office/officeart/2008/layout/AlternatingHexagons"/>
    <dgm:cxn modelId="{652A2ADE-A0A3-4051-9430-CC025745EA24}" type="presParOf" srcId="{FC678866-B8AD-4605-8D39-51D17D488206}" destId="{61BFF77B-D4BF-4EB6-B750-BF0A3E1147D3}" srcOrd="0" destOrd="0" presId="urn:microsoft.com/office/officeart/2008/layout/AlternatingHexagons"/>
    <dgm:cxn modelId="{FDAB2AC1-3EB3-4D3B-BEFE-EE932F2F986F}" type="presParOf" srcId="{FC678866-B8AD-4605-8D39-51D17D488206}" destId="{C308DF8F-3752-4116-9D64-A588B4A6D9E6}" srcOrd="1" destOrd="0" presId="urn:microsoft.com/office/officeart/2008/layout/AlternatingHexagons"/>
    <dgm:cxn modelId="{67BD6D22-9AF4-42BE-AAF5-BAC3B033686D}" type="presParOf" srcId="{FC678866-B8AD-4605-8D39-51D17D488206}" destId="{7DA2801F-49C4-4015-AB38-FE0008562BD2}" srcOrd="2" destOrd="0" presId="urn:microsoft.com/office/officeart/2008/layout/AlternatingHexagons"/>
    <dgm:cxn modelId="{AD952C28-9E17-4916-AD59-B9C51C3D27DA}" type="presParOf" srcId="{FC678866-B8AD-4605-8D39-51D17D488206}" destId="{3A0A188B-BA34-4339-83EA-5139DD35D615}" srcOrd="3" destOrd="0" presId="urn:microsoft.com/office/officeart/2008/layout/AlternatingHexagons"/>
    <dgm:cxn modelId="{E8C37B5C-AA9F-4CCF-8446-CD3B8AA0EA16}" type="presParOf" srcId="{FC678866-B8AD-4605-8D39-51D17D488206}" destId="{CC514ED4-FD7D-4CFB-9810-9F13173C3678}" srcOrd="4" destOrd="0" presId="urn:microsoft.com/office/officeart/2008/layout/AlternatingHexagons"/>
    <dgm:cxn modelId="{F671912C-460A-4023-A246-5A7F8B9A13FA}" type="presParOf" srcId="{9CF23C9B-F796-4F80-AF24-BD2E8FBC9327}" destId="{C0115904-BE13-4A57-B9BE-40B69E377008}" srcOrd="3" destOrd="0" presId="urn:microsoft.com/office/officeart/2008/layout/AlternatingHexagons"/>
    <dgm:cxn modelId="{FF3F7478-6B3C-44C9-AB85-F5DDEE89BFE2}" type="presParOf" srcId="{9CF23C9B-F796-4F80-AF24-BD2E8FBC9327}" destId="{B77E55C5-F042-4635-8F43-53BA9A661FF5}" srcOrd="4" destOrd="0" presId="urn:microsoft.com/office/officeart/2008/layout/AlternatingHexagons"/>
    <dgm:cxn modelId="{9F1EDAC6-EDE1-4C4C-AB49-6952CED28601}" type="presParOf" srcId="{B77E55C5-F042-4635-8F43-53BA9A661FF5}" destId="{BE07D716-597F-4F2B-88DB-C928D3F1FD11}" srcOrd="0" destOrd="0" presId="urn:microsoft.com/office/officeart/2008/layout/AlternatingHexagons"/>
    <dgm:cxn modelId="{4420AC99-78CE-4E11-B3F0-07A9BAC9F597}" type="presParOf" srcId="{B77E55C5-F042-4635-8F43-53BA9A661FF5}" destId="{5B4448FD-BC76-42BF-8F7D-07D15CA04AA0}" srcOrd="1" destOrd="0" presId="urn:microsoft.com/office/officeart/2008/layout/AlternatingHexagons"/>
    <dgm:cxn modelId="{89796DB1-C00B-46C0-BF8F-E5D90605A9E8}" type="presParOf" srcId="{B77E55C5-F042-4635-8F43-53BA9A661FF5}" destId="{4ECEDA3D-20EB-45B0-9A2E-E16D9B71DD90}" srcOrd="2" destOrd="0" presId="urn:microsoft.com/office/officeart/2008/layout/AlternatingHexagons"/>
    <dgm:cxn modelId="{2F5511E9-9190-482E-9D7A-A4E134B5EC72}" type="presParOf" srcId="{B77E55C5-F042-4635-8F43-53BA9A661FF5}" destId="{3693999A-FED0-4A9E-9B52-59C68F164BD7}" srcOrd="3" destOrd="0" presId="urn:microsoft.com/office/officeart/2008/layout/AlternatingHexagons"/>
    <dgm:cxn modelId="{21A02FB4-7EF9-470D-BB8E-FC711E7FA6BC}" type="presParOf" srcId="{B77E55C5-F042-4635-8F43-53BA9A661FF5}" destId="{1DFAA48A-AC31-418A-B910-5FBDD370FE4A}" srcOrd="4" destOrd="0" presId="urn:microsoft.com/office/officeart/2008/layout/AlternatingHexagons"/>
    <dgm:cxn modelId="{AF4BA958-47A9-4CD1-AAD3-994ED00A110C}" type="presParOf" srcId="{9CF23C9B-F796-4F80-AF24-BD2E8FBC9327}" destId="{301C5EA4-2313-4792-96F4-C5A3331F19FB}" srcOrd="5" destOrd="0" presId="urn:microsoft.com/office/officeart/2008/layout/AlternatingHexagons"/>
    <dgm:cxn modelId="{8115AF82-8F94-41E9-A514-13C098CEED66}" type="presParOf" srcId="{9CF23C9B-F796-4F80-AF24-BD2E8FBC9327}" destId="{56D31787-45C7-4B7F-BEF1-DDA896CDCEBE}" srcOrd="6" destOrd="0" presId="urn:microsoft.com/office/officeart/2008/layout/AlternatingHexagons"/>
    <dgm:cxn modelId="{6958CC7A-BBB6-4A96-830E-5BF6F1FCF19B}" type="presParOf" srcId="{56D31787-45C7-4B7F-BEF1-DDA896CDCEBE}" destId="{79E8FA81-B26E-44A9-839F-7F8E3029C582}" srcOrd="0" destOrd="0" presId="urn:microsoft.com/office/officeart/2008/layout/AlternatingHexagons"/>
    <dgm:cxn modelId="{BAF47A36-53A6-4180-A7E9-70FDD848921A}" type="presParOf" srcId="{56D31787-45C7-4B7F-BEF1-DDA896CDCEBE}" destId="{BF894019-E893-43D3-9FB6-A3ED816FAA31}" srcOrd="1" destOrd="0" presId="urn:microsoft.com/office/officeart/2008/layout/AlternatingHexagons"/>
    <dgm:cxn modelId="{D93980E2-AE32-4ADA-91F4-15618CF42F39}" type="presParOf" srcId="{56D31787-45C7-4B7F-BEF1-DDA896CDCEBE}" destId="{675B28A6-B00D-4ADC-8BB8-7347FEC822A8}" srcOrd="2" destOrd="0" presId="urn:microsoft.com/office/officeart/2008/layout/AlternatingHexagons"/>
    <dgm:cxn modelId="{FD17E861-2CF0-44B0-AAC8-6858FBDBC995}" type="presParOf" srcId="{56D31787-45C7-4B7F-BEF1-DDA896CDCEBE}" destId="{EF9CC6FB-4171-470A-8C4E-774688C3AC68}" srcOrd="3" destOrd="0" presId="urn:microsoft.com/office/officeart/2008/layout/AlternatingHexagons"/>
    <dgm:cxn modelId="{18686A35-2C2D-443E-9FA5-F1D4D852D474}" type="presParOf" srcId="{56D31787-45C7-4B7F-BEF1-DDA896CDCEBE}" destId="{F5302DE7-1199-4ED7-8406-6796A6F5E257}"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A630B3-5480-4B75-97D2-9C3C371AC737}" type="doc">
      <dgm:prSet loTypeId="urn:microsoft.com/office/officeart/2008/layout/HorizontalMultiLevelHierarchy" loCatId="hierarchy" qsTypeId="urn:microsoft.com/office/officeart/2005/8/quickstyle/3d4" qsCatId="3D" csTypeId="urn:microsoft.com/office/officeart/2005/8/colors/accent4_5" csCatId="accent4" phldr="1"/>
      <dgm:spPr/>
      <dgm:t>
        <a:bodyPr/>
        <a:lstStyle/>
        <a:p>
          <a:endParaRPr lang="ru-RU"/>
        </a:p>
      </dgm:t>
    </dgm:pt>
    <dgm:pt modelId="{2A104548-5289-4623-8E86-4497DF2D94CA}">
      <dgm:prSet phldrT="[Текст]" custT="1"/>
      <dgm:spPr/>
      <dgm:t>
        <a:bodyPr/>
        <a:lstStyle/>
        <a:p>
          <a:r>
            <a:rPr lang="ru-RU" sz="1400" dirty="0" smtClean="0">
              <a:solidFill>
                <a:schemeClr val="bg2">
                  <a:lumMod val="25000"/>
                </a:schemeClr>
              </a:solidFill>
              <a:latin typeface="Times New Roman" panose="02020603050405020304" pitchFamily="18" charset="0"/>
              <a:cs typeface="Times New Roman" panose="02020603050405020304" pitchFamily="18" charset="0"/>
            </a:rPr>
            <a:t>внесение проекта муниципального правового акта на рассмотрение в правотворческий орган в порядке правотворческой инициативы</a:t>
          </a:r>
          <a:endParaRPr lang="ru-RU" sz="1400" dirty="0">
            <a:solidFill>
              <a:schemeClr val="bg2">
                <a:lumMod val="25000"/>
              </a:schemeClr>
            </a:solidFill>
            <a:latin typeface="Times New Roman" panose="02020603050405020304" pitchFamily="18" charset="0"/>
            <a:cs typeface="Times New Roman" panose="02020603050405020304" pitchFamily="18" charset="0"/>
          </a:endParaRPr>
        </a:p>
      </dgm:t>
    </dgm:pt>
    <dgm:pt modelId="{53E527A8-8B75-46B8-A68A-D8942ED49AF5}" type="parTrans" cxnId="{8F6CB964-EBC1-4C18-A30C-D248388C8BEC}">
      <dgm:prSet/>
      <dgm:spPr/>
      <dgm:t>
        <a:bodyPr/>
        <a:lstStyle/>
        <a:p>
          <a:endParaRPr lang="ru-RU"/>
        </a:p>
      </dgm:t>
    </dgm:pt>
    <dgm:pt modelId="{00F0C109-BBBF-47FE-ADC4-DB553E5E1D25}" type="sibTrans" cxnId="{8F6CB964-EBC1-4C18-A30C-D248388C8BEC}">
      <dgm:prSet/>
      <dgm:spPr/>
      <dgm:t>
        <a:bodyPr/>
        <a:lstStyle/>
        <a:p>
          <a:endParaRPr lang="ru-RU"/>
        </a:p>
      </dgm:t>
    </dgm:pt>
    <dgm:pt modelId="{E96B87BD-C0C3-4C62-8933-E795B8799E26}">
      <dgm:prSet phldrT="[Текст]" custT="1"/>
      <dgm:spPr/>
      <dgm:t>
        <a:bodyPr/>
        <a:lstStyle/>
        <a:p>
          <a:r>
            <a:rPr lang="ru-RU" sz="1400" dirty="0" smtClean="0">
              <a:solidFill>
                <a:schemeClr val="bg2">
                  <a:lumMod val="25000"/>
                </a:schemeClr>
              </a:solidFill>
              <a:latin typeface="Times New Roman" panose="02020603050405020304" pitchFamily="18" charset="0"/>
              <a:cs typeface="Times New Roman" panose="02020603050405020304" pitchFamily="18" charset="0"/>
            </a:rPr>
            <a:t>проведение правовой и иной экспертизы, составление экономико-финансового обоснования проекта муниципального правового акта</a:t>
          </a:r>
          <a:endParaRPr lang="ru-RU" sz="1400" dirty="0">
            <a:solidFill>
              <a:schemeClr val="bg2">
                <a:lumMod val="25000"/>
              </a:schemeClr>
            </a:solidFill>
            <a:latin typeface="Times New Roman" panose="02020603050405020304" pitchFamily="18" charset="0"/>
            <a:cs typeface="Times New Roman" panose="02020603050405020304" pitchFamily="18" charset="0"/>
          </a:endParaRPr>
        </a:p>
      </dgm:t>
    </dgm:pt>
    <dgm:pt modelId="{CE0073EC-DD11-453F-80E9-EFC82388FBEF}" type="parTrans" cxnId="{F23DC374-8D75-4527-976B-5F0B7F9AC0F0}">
      <dgm:prSet/>
      <dgm:spPr/>
      <dgm:t>
        <a:bodyPr/>
        <a:lstStyle/>
        <a:p>
          <a:endParaRPr lang="ru-RU"/>
        </a:p>
      </dgm:t>
    </dgm:pt>
    <dgm:pt modelId="{65E03911-D965-4380-8CC1-BAD5C16F9CD5}" type="sibTrans" cxnId="{F23DC374-8D75-4527-976B-5F0B7F9AC0F0}">
      <dgm:prSet/>
      <dgm:spPr/>
      <dgm:t>
        <a:bodyPr/>
        <a:lstStyle/>
        <a:p>
          <a:endParaRPr lang="ru-RU"/>
        </a:p>
      </dgm:t>
    </dgm:pt>
    <dgm:pt modelId="{ED0C46CF-B7D1-4DFB-86F4-E1C3990B35D2}">
      <dgm:prSet phldrT="[Текст]" custT="1"/>
      <dgm:spPr/>
      <dgm:t>
        <a:bodyPr/>
        <a:lstStyle/>
        <a:p>
          <a:r>
            <a:rPr lang="ru-RU" sz="1400" dirty="0" smtClean="0">
              <a:solidFill>
                <a:schemeClr val="bg2">
                  <a:lumMod val="25000"/>
                </a:schemeClr>
              </a:solidFill>
              <a:latin typeface="Times New Roman" panose="02020603050405020304" pitchFamily="18" charset="0"/>
              <a:cs typeface="Times New Roman" panose="02020603050405020304" pitchFamily="18" charset="0"/>
            </a:rPr>
            <a:t>рассмотрение и принятие проекта муниципального правового акта правотворческим органом</a:t>
          </a:r>
          <a:endParaRPr lang="ru-RU" sz="1400" dirty="0">
            <a:solidFill>
              <a:schemeClr val="bg2">
                <a:lumMod val="25000"/>
              </a:schemeClr>
            </a:solidFill>
            <a:latin typeface="Times New Roman" panose="02020603050405020304" pitchFamily="18" charset="0"/>
            <a:cs typeface="Times New Roman" panose="02020603050405020304" pitchFamily="18" charset="0"/>
          </a:endParaRPr>
        </a:p>
      </dgm:t>
    </dgm:pt>
    <dgm:pt modelId="{7FD9E12B-AE62-45BD-AFA5-D1112087BF32}" type="parTrans" cxnId="{B198DBC7-621D-459F-879B-307E3ADD362F}">
      <dgm:prSet/>
      <dgm:spPr/>
      <dgm:t>
        <a:bodyPr/>
        <a:lstStyle/>
        <a:p>
          <a:endParaRPr lang="ru-RU"/>
        </a:p>
      </dgm:t>
    </dgm:pt>
    <dgm:pt modelId="{D8B03BCE-3384-4191-B4F1-E7887B6FC4A0}" type="sibTrans" cxnId="{B198DBC7-621D-459F-879B-307E3ADD362F}">
      <dgm:prSet/>
      <dgm:spPr/>
      <dgm:t>
        <a:bodyPr/>
        <a:lstStyle/>
        <a:p>
          <a:endParaRPr lang="ru-RU"/>
        </a:p>
      </dgm:t>
    </dgm:pt>
    <dgm:pt modelId="{F476033C-70ED-42AE-9EA6-7A9340F27DCD}">
      <dgm:prSet phldrT="[Текст]" custT="1"/>
      <dgm:spPr/>
      <dgm:t>
        <a:bodyPr/>
        <a:lstStyle/>
        <a:p>
          <a:r>
            <a:rPr lang="ru-RU" sz="1400" dirty="0" smtClean="0">
              <a:solidFill>
                <a:schemeClr val="bg2">
                  <a:lumMod val="25000"/>
                </a:schemeClr>
              </a:solidFill>
              <a:latin typeface="Times New Roman" panose="02020603050405020304" pitchFamily="18" charset="0"/>
              <a:cs typeface="Times New Roman" panose="02020603050405020304" pitchFamily="18" charset="0"/>
            </a:rPr>
            <a:t>подготовка проекта муниципального правового акта</a:t>
          </a:r>
          <a:endParaRPr lang="ru-RU" sz="1400" dirty="0">
            <a:solidFill>
              <a:schemeClr val="bg2">
                <a:lumMod val="25000"/>
              </a:schemeClr>
            </a:solidFill>
            <a:latin typeface="Times New Roman" panose="02020603050405020304" pitchFamily="18" charset="0"/>
            <a:cs typeface="Times New Roman" panose="02020603050405020304" pitchFamily="18" charset="0"/>
          </a:endParaRPr>
        </a:p>
      </dgm:t>
    </dgm:pt>
    <dgm:pt modelId="{5CC769E5-0F47-4760-9414-BC7507AFD5CD}" type="sibTrans" cxnId="{AD225569-E8A4-4487-997B-DC64B4D149C8}">
      <dgm:prSet/>
      <dgm:spPr/>
      <dgm:t>
        <a:bodyPr/>
        <a:lstStyle/>
        <a:p>
          <a:endParaRPr lang="ru-RU"/>
        </a:p>
      </dgm:t>
    </dgm:pt>
    <dgm:pt modelId="{E38275FC-2A28-4D87-A5EF-9AA28140764B}" type="parTrans" cxnId="{AD225569-E8A4-4487-997B-DC64B4D149C8}">
      <dgm:prSet/>
      <dgm:spPr/>
      <dgm:t>
        <a:bodyPr/>
        <a:lstStyle/>
        <a:p>
          <a:endParaRPr lang="ru-RU"/>
        </a:p>
      </dgm:t>
    </dgm:pt>
    <dgm:pt modelId="{CE3AE7C5-E159-4519-8770-9B777D68457A}">
      <dgm:prSet custT="1"/>
      <dgm:spPr/>
      <dgm:t>
        <a:bodyPr/>
        <a:lstStyle/>
        <a:p>
          <a:r>
            <a:rPr lang="ru-RU" sz="1400" dirty="0" smtClean="0">
              <a:solidFill>
                <a:schemeClr val="bg2">
                  <a:lumMod val="25000"/>
                </a:schemeClr>
              </a:solidFill>
              <a:latin typeface="Times New Roman" panose="02020603050405020304" pitchFamily="18" charset="0"/>
              <a:cs typeface="Times New Roman" panose="02020603050405020304" pitchFamily="18" charset="0"/>
            </a:rPr>
            <a:t>подписание, обнародование (официальное опубликование) принятого муниципального правового акта, вступление в силу муниципального правового акта</a:t>
          </a:r>
          <a:endParaRPr lang="ru-RU" sz="1400" dirty="0">
            <a:solidFill>
              <a:schemeClr val="bg2">
                <a:lumMod val="25000"/>
              </a:schemeClr>
            </a:solidFill>
            <a:latin typeface="Times New Roman" panose="02020603050405020304" pitchFamily="18" charset="0"/>
            <a:cs typeface="Times New Roman" panose="02020603050405020304" pitchFamily="18" charset="0"/>
          </a:endParaRPr>
        </a:p>
      </dgm:t>
    </dgm:pt>
    <dgm:pt modelId="{19165346-4A9F-4C75-B1AD-B45F191BCFC5}" type="parTrans" cxnId="{7A14004C-208D-4278-BE5B-C21C65495CC4}">
      <dgm:prSet/>
      <dgm:spPr/>
      <dgm:t>
        <a:bodyPr/>
        <a:lstStyle/>
        <a:p>
          <a:endParaRPr lang="ru-RU"/>
        </a:p>
      </dgm:t>
    </dgm:pt>
    <dgm:pt modelId="{163D2EA3-F8A4-4E6A-A401-082298FB7F71}" type="sibTrans" cxnId="{7A14004C-208D-4278-BE5B-C21C65495CC4}">
      <dgm:prSet/>
      <dgm:spPr/>
      <dgm:t>
        <a:bodyPr/>
        <a:lstStyle/>
        <a:p>
          <a:endParaRPr lang="ru-RU"/>
        </a:p>
      </dgm:t>
    </dgm:pt>
    <dgm:pt modelId="{8573DA0C-BD74-4798-9E15-2B53B8810618}" type="pres">
      <dgm:prSet presAssocID="{D9A630B3-5480-4B75-97D2-9C3C371AC737}" presName="Name0" presStyleCnt="0">
        <dgm:presLayoutVars>
          <dgm:chPref val="1"/>
          <dgm:dir/>
          <dgm:animOne val="branch"/>
          <dgm:animLvl val="lvl"/>
          <dgm:resizeHandles val="exact"/>
        </dgm:presLayoutVars>
      </dgm:prSet>
      <dgm:spPr/>
      <dgm:t>
        <a:bodyPr/>
        <a:lstStyle/>
        <a:p>
          <a:endParaRPr lang="ru-RU"/>
        </a:p>
      </dgm:t>
    </dgm:pt>
    <dgm:pt modelId="{34B8A6DE-2831-4A83-8628-F606191F7D0A}" type="pres">
      <dgm:prSet presAssocID="{F476033C-70ED-42AE-9EA6-7A9340F27DCD}" presName="root1" presStyleCnt="0"/>
      <dgm:spPr/>
    </dgm:pt>
    <dgm:pt modelId="{94A27510-51B8-45D7-9D37-75FEF86EA376}" type="pres">
      <dgm:prSet presAssocID="{F476033C-70ED-42AE-9EA6-7A9340F27DCD}" presName="LevelOneTextNode" presStyleLbl="node0" presStyleIdx="0" presStyleCnt="1" custAng="5400000" custScaleX="111343" custScaleY="33046" custLinFactX="-40555" custLinFactNeighborX="-100000" custLinFactNeighborY="-39034">
        <dgm:presLayoutVars>
          <dgm:chPref val="3"/>
        </dgm:presLayoutVars>
      </dgm:prSet>
      <dgm:spPr/>
      <dgm:t>
        <a:bodyPr/>
        <a:lstStyle/>
        <a:p>
          <a:endParaRPr lang="ru-RU"/>
        </a:p>
      </dgm:t>
    </dgm:pt>
    <dgm:pt modelId="{82E5E686-9EA3-463B-AD80-347CAF7894D2}" type="pres">
      <dgm:prSet presAssocID="{F476033C-70ED-42AE-9EA6-7A9340F27DCD}" presName="level2hierChild" presStyleCnt="0"/>
      <dgm:spPr/>
    </dgm:pt>
    <dgm:pt modelId="{6E6FCE33-6D5A-48E8-A227-05B0EEDF4ECD}" type="pres">
      <dgm:prSet presAssocID="{53E527A8-8B75-46B8-A68A-D8942ED49AF5}" presName="conn2-1" presStyleLbl="parChTrans1D2" presStyleIdx="0" presStyleCnt="4"/>
      <dgm:spPr/>
      <dgm:t>
        <a:bodyPr/>
        <a:lstStyle/>
        <a:p>
          <a:endParaRPr lang="ru-RU"/>
        </a:p>
      </dgm:t>
    </dgm:pt>
    <dgm:pt modelId="{7DEAF618-400C-40BB-8021-5402C472E6A4}" type="pres">
      <dgm:prSet presAssocID="{53E527A8-8B75-46B8-A68A-D8942ED49AF5}" presName="connTx" presStyleLbl="parChTrans1D2" presStyleIdx="0" presStyleCnt="4"/>
      <dgm:spPr/>
      <dgm:t>
        <a:bodyPr/>
        <a:lstStyle/>
        <a:p>
          <a:endParaRPr lang="ru-RU"/>
        </a:p>
      </dgm:t>
    </dgm:pt>
    <dgm:pt modelId="{5B7E66E4-8066-4F3C-ABB4-BAAD421C4860}" type="pres">
      <dgm:prSet presAssocID="{2A104548-5289-4623-8E86-4497DF2D94CA}" presName="root2" presStyleCnt="0"/>
      <dgm:spPr/>
    </dgm:pt>
    <dgm:pt modelId="{29E5ACD5-E876-45FE-9024-46B061387849}" type="pres">
      <dgm:prSet presAssocID="{2A104548-5289-4623-8E86-4497DF2D94CA}" presName="LevelTwoTextNode" presStyleLbl="node2" presStyleIdx="0" presStyleCnt="4" custScaleX="171295" custScaleY="99403" custLinFactNeighborX="17196" custLinFactNeighborY="1585">
        <dgm:presLayoutVars>
          <dgm:chPref val="3"/>
        </dgm:presLayoutVars>
      </dgm:prSet>
      <dgm:spPr/>
      <dgm:t>
        <a:bodyPr/>
        <a:lstStyle/>
        <a:p>
          <a:endParaRPr lang="ru-RU"/>
        </a:p>
      </dgm:t>
    </dgm:pt>
    <dgm:pt modelId="{459C96C0-9B72-46B9-A9EB-4ED626722AE7}" type="pres">
      <dgm:prSet presAssocID="{2A104548-5289-4623-8E86-4497DF2D94CA}" presName="level3hierChild" presStyleCnt="0"/>
      <dgm:spPr/>
    </dgm:pt>
    <dgm:pt modelId="{3C2B6511-164A-4A9A-9048-3CF5C46F0CA3}" type="pres">
      <dgm:prSet presAssocID="{CE0073EC-DD11-453F-80E9-EFC82388FBEF}" presName="conn2-1" presStyleLbl="parChTrans1D2" presStyleIdx="1" presStyleCnt="4"/>
      <dgm:spPr/>
      <dgm:t>
        <a:bodyPr/>
        <a:lstStyle/>
        <a:p>
          <a:endParaRPr lang="ru-RU"/>
        </a:p>
      </dgm:t>
    </dgm:pt>
    <dgm:pt modelId="{BEAF8FA5-1990-47AD-B016-0A88A6DB717F}" type="pres">
      <dgm:prSet presAssocID="{CE0073EC-DD11-453F-80E9-EFC82388FBEF}" presName="connTx" presStyleLbl="parChTrans1D2" presStyleIdx="1" presStyleCnt="4"/>
      <dgm:spPr/>
      <dgm:t>
        <a:bodyPr/>
        <a:lstStyle/>
        <a:p>
          <a:endParaRPr lang="ru-RU"/>
        </a:p>
      </dgm:t>
    </dgm:pt>
    <dgm:pt modelId="{3F552D3A-E58F-4EC2-B3F9-67C18DC94401}" type="pres">
      <dgm:prSet presAssocID="{E96B87BD-C0C3-4C62-8933-E795B8799E26}" presName="root2" presStyleCnt="0"/>
      <dgm:spPr/>
    </dgm:pt>
    <dgm:pt modelId="{AD09B4EF-4301-4BFA-B89F-4AF57ADBA825}" type="pres">
      <dgm:prSet presAssocID="{E96B87BD-C0C3-4C62-8933-E795B8799E26}" presName="LevelTwoTextNode" presStyleLbl="node2" presStyleIdx="1" presStyleCnt="4" custScaleX="171295" custScaleY="96951" custLinFactNeighborX="17196" custLinFactNeighborY="-18642">
        <dgm:presLayoutVars>
          <dgm:chPref val="3"/>
        </dgm:presLayoutVars>
      </dgm:prSet>
      <dgm:spPr/>
      <dgm:t>
        <a:bodyPr/>
        <a:lstStyle/>
        <a:p>
          <a:endParaRPr lang="ru-RU"/>
        </a:p>
      </dgm:t>
    </dgm:pt>
    <dgm:pt modelId="{D0783957-D08C-4D6B-B96E-29A8F95C8BEB}" type="pres">
      <dgm:prSet presAssocID="{E96B87BD-C0C3-4C62-8933-E795B8799E26}" presName="level3hierChild" presStyleCnt="0"/>
      <dgm:spPr/>
    </dgm:pt>
    <dgm:pt modelId="{F51E1DFD-1171-41CC-A803-44FAACF7E12C}" type="pres">
      <dgm:prSet presAssocID="{7FD9E12B-AE62-45BD-AFA5-D1112087BF32}" presName="conn2-1" presStyleLbl="parChTrans1D2" presStyleIdx="2" presStyleCnt="4"/>
      <dgm:spPr/>
      <dgm:t>
        <a:bodyPr/>
        <a:lstStyle/>
        <a:p>
          <a:endParaRPr lang="ru-RU"/>
        </a:p>
      </dgm:t>
    </dgm:pt>
    <dgm:pt modelId="{FA82D65F-1F0F-4634-853A-7EECD2C6B79E}" type="pres">
      <dgm:prSet presAssocID="{7FD9E12B-AE62-45BD-AFA5-D1112087BF32}" presName="connTx" presStyleLbl="parChTrans1D2" presStyleIdx="2" presStyleCnt="4"/>
      <dgm:spPr/>
      <dgm:t>
        <a:bodyPr/>
        <a:lstStyle/>
        <a:p>
          <a:endParaRPr lang="ru-RU"/>
        </a:p>
      </dgm:t>
    </dgm:pt>
    <dgm:pt modelId="{8FD93575-239B-42D3-A609-C6B929E95782}" type="pres">
      <dgm:prSet presAssocID="{ED0C46CF-B7D1-4DFB-86F4-E1C3990B35D2}" presName="root2" presStyleCnt="0"/>
      <dgm:spPr/>
    </dgm:pt>
    <dgm:pt modelId="{8CAE5A2D-C642-4F0C-8AA2-207A686EE73D}" type="pres">
      <dgm:prSet presAssocID="{ED0C46CF-B7D1-4DFB-86F4-E1C3990B35D2}" presName="LevelTwoTextNode" presStyleLbl="node2" presStyleIdx="2" presStyleCnt="4" custScaleX="172120" custScaleY="103702" custLinFactNeighborX="17196" custLinFactNeighborY="-37758">
        <dgm:presLayoutVars>
          <dgm:chPref val="3"/>
        </dgm:presLayoutVars>
      </dgm:prSet>
      <dgm:spPr/>
      <dgm:t>
        <a:bodyPr/>
        <a:lstStyle/>
        <a:p>
          <a:endParaRPr lang="ru-RU"/>
        </a:p>
      </dgm:t>
    </dgm:pt>
    <dgm:pt modelId="{46F55FDB-7ED2-4F23-A232-5CE5E11D1674}" type="pres">
      <dgm:prSet presAssocID="{ED0C46CF-B7D1-4DFB-86F4-E1C3990B35D2}" presName="level3hierChild" presStyleCnt="0"/>
      <dgm:spPr/>
    </dgm:pt>
    <dgm:pt modelId="{650F251B-E3CF-45D8-AB47-48B0DE20D26E}" type="pres">
      <dgm:prSet presAssocID="{19165346-4A9F-4C75-B1AD-B45F191BCFC5}" presName="conn2-1" presStyleLbl="parChTrans1D2" presStyleIdx="3" presStyleCnt="4"/>
      <dgm:spPr/>
      <dgm:t>
        <a:bodyPr/>
        <a:lstStyle/>
        <a:p>
          <a:endParaRPr lang="ru-RU"/>
        </a:p>
      </dgm:t>
    </dgm:pt>
    <dgm:pt modelId="{93552380-D1BB-4B52-807A-24421506C0F8}" type="pres">
      <dgm:prSet presAssocID="{19165346-4A9F-4C75-B1AD-B45F191BCFC5}" presName="connTx" presStyleLbl="parChTrans1D2" presStyleIdx="3" presStyleCnt="4"/>
      <dgm:spPr/>
      <dgm:t>
        <a:bodyPr/>
        <a:lstStyle/>
        <a:p>
          <a:endParaRPr lang="ru-RU"/>
        </a:p>
      </dgm:t>
    </dgm:pt>
    <dgm:pt modelId="{D9D58764-F6F2-4CCB-AD58-F07C7AAFF537}" type="pres">
      <dgm:prSet presAssocID="{CE3AE7C5-E159-4519-8770-9B777D68457A}" presName="root2" presStyleCnt="0"/>
      <dgm:spPr/>
    </dgm:pt>
    <dgm:pt modelId="{04DAE8B1-AF88-4D33-8092-83DFBE420216}" type="pres">
      <dgm:prSet presAssocID="{CE3AE7C5-E159-4519-8770-9B777D68457A}" presName="LevelTwoTextNode" presStyleLbl="node2" presStyleIdx="3" presStyleCnt="4" custScaleX="172120" custLinFactNeighborX="16310" custLinFactNeighborY="-54751">
        <dgm:presLayoutVars>
          <dgm:chPref val="3"/>
        </dgm:presLayoutVars>
      </dgm:prSet>
      <dgm:spPr/>
      <dgm:t>
        <a:bodyPr/>
        <a:lstStyle/>
        <a:p>
          <a:endParaRPr lang="ru-RU"/>
        </a:p>
      </dgm:t>
    </dgm:pt>
    <dgm:pt modelId="{180F68A7-0629-46BD-8BE2-B2342BD9D6DA}" type="pres">
      <dgm:prSet presAssocID="{CE3AE7C5-E159-4519-8770-9B777D68457A}" presName="level3hierChild" presStyleCnt="0"/>
      <dgm:spPr/>
    </dgm:pt>
  </dgm:ptLst>
  <dgm:cxnLst>
    <dgm:cxn modelId="{F23DC374-8D75-4527-976B-5F0B7F9AC0F0}" srcId="{F476033C-70ED-42AE-9EA6-7A9340F27DCD}" destId="{E96B87BD-C0C3-4C62-8933-E795B8799E26}" srcOrd="1" destOrd="0" parTransId="{CE0073EC-DD11-453F-80E9-EFC82388FBEF}" sibTransId="{65E03911-D965-4380-8CC1-BAD5C16F9CD5}"/>
    <dgm:cxn modelId="{97177D05-C8FC-4B69-B8A6-E96A986C0166}" type="presOf" srcId="{CE0073EC-DD11-453F-80E9-EFC82388FBEF}" destId="{BEAF8FA5-1990-47AD-B016-0A88A6DB717F}" srcOrd="1" destOrd="0" presId="urn:microsoft.com/office/officeart/2008/layout/HorizontalMultiLevelHierarchy"/>
    <dgm:cxn modelId="{202275C2-4D1E-496B-848E-A37F4521CF94}" type="presOf" srcId="{53E527A8-8B75-46B8-A68A-D8942ED49AF5}" destId="{6E6FCE33-6D5A-48E8-A227-05B0EEDF4ECD}" srcOrd="0" destOrd="0" presId="urn:microsoft.com/office/officeart/2008/layout/HorizontalMultiLevelHierarchy"/>
    <dgm:cxn modelId="{3EC60707-2DE1-419E-AD5B-CC8BB65FD7C8}" type="presOf" srcId="{7FD9E12B-AE62-45BD-AFA5-D1112087BF32}" destId="{FA82D65F-1F0F-4634-853A-7EECD2C6B79E}" srcOrd="1" destOrd="0" presId="urn:microsoft.com/office/officeart/2008/layout/HorizontalMultiLevelHierarchy"/>
    <dgm:cxn modelId="{80CC1C10-00AD-489A-B808-0835A41DAC37}" type="presOf" srcId="{19165346-4A9F-4C75-B1AD-B45F191BCFC5}" destId="{93552380-D1BB-4B52-807A-24421506C0F8}" srcOrd="1" destOrd="0" presId="urn:microsoft.com/office/officeart/2008/layout/HorizontalMultiLevelHierarchy"/>
    <dgm:cxn modelId="{9444F24B-DD76-495E-B787-20B852C55463}" type="presOf" srcId="{19165346-4A9F-4C75-B1AD-B45F191BCFC5}" destId="{650F251B-E3CF-45D8-AB47-48B0DE20D26E}" srcOrd="0" destOrd="0" presId="urn:microsoft.com/office/officeart/2008/layout/HorizontalMultiLevelHierarchy"/>
    <dgm:cxn modelId="{24B91493-FF28-4BF0-AF21-AD7F4C87633A}" type="presOf" srcId="{D9A630B3-5480-4B75-97D2-9C3C371AC737}" destId="{8573DA0C-BD74-4798-9E15-2B53B8810618}" srcOrd="0" destOrd="0" presId="urn:microsoft.com/office/officeart/2008/layout/HorizontalMultiLevelHierarchy"/>
    <dgm:cxn modelId="{29F0D771-8BEE-41BC-8A1B-CC5061BAADB7}" type="presOf" srcId="{7FD9E12B-AE62-45BD-AFA5-D1112087BF32}" destId="{F51E1DFD-1171-41CC-A803-44FAACF7E12C}" srcOrd="0" destOrd="0" presId="urn:microsoft.com/office/officeart/2008/layout/HorizontalMultiLevelHierarchy"/>
    <dgm:cxn modelId="{B198DBC7-621D-459F-879B-307E3ADD362F}" srcId="{F476033C-70ED-42AE-9EA6-7A9340F27DCD}" destId="{ED0C46CF-B7D1-4DFB-86F4-E1C3990B35D2}" srcOrd="2" destOrd="0" parTransId="{7FD9E12B-AE62-45BD-AFA5-D1112087BF32}" sibTransId="{D8B03BCE-3384-4191-B4F1-E7887B6FC4A0}"/>
    <dgm:cxn modelId="{D6192867-DE8B-4049-9402-CF66A6160EB0}" type="presOf" srcId="{CE3AE7C5-E159-4519-8770-9B777D68457A}" destId="{04DAE8B1-AF88-4D33-8092-83DFBE420216}" srcOrd="0" destOrd="0" presId="urn:microsoft.com/office/officeart/2008/layout/HorizontalMultiLevelHierarchy"/>
    <dgm:cxn modelId="{0129750B-41E5-4AF6-9B2F-85B55B9281FF}" type="presOf" srcId="{E96B87BD-C0C3-4C62-8933-E795B8799E26}" destId="{AD09B4EF-4301-4BFA-B89F-4AF57ADBA825}" srcOrd="0" destOrd="0" presId="urn:microsoft.com/office/officeart/2008/layout/HorizontalMultiLevelHierarchy"/>
    <dgm:cxn modelId="{7A14004C-208D-4278-BE5B-C21C65495CC4}" srcId="{F476033C-70ED-42AE-9EA6-7A9340F27DCD}" destId="{CE3AE7C5-E159-4519-8770-9B777D68457A}" srcOrd="3" destOrd="0" parTransId="{19165346-4A9F-4C75-B1AD-B45F191BCFC5}" sibTransId="{163D2EA3-F8A4-4E6A-A401-082298FB7F71}"/>
    <dgm:cxn modelId="{68A57082-FDBA-44E8-8231-02C4685F5DE5}" type="presOf" srcId="{F476033C-70ED-42AE-9EA6-7A9340F27DCD}" destId="{94A27510-51B8-45D7-9D37-75FEF86EA376}" srcOrd="0" destOrd="0" presId="urn:microsoft.com/office/officeart/2008/layout/HorizontalMultiLevelHierarchy"/>
    <dgm:cxn modelId="{81CA28F6-8A3B-4068-B5F3-270404C43F0F}" type="presOf" srcId="{53E527A8-8B75-46B8-A68A-D8942ED49AF5}" destId="{7DEAF618-400C-40BB-8021-5402C472E6A4}" srcOrd="1" destOrd="0" presId="urn:microsoft.com/office/officeart/2008/layout/HorizontalMultiLevelHierarchy"/>
    <dgm:cxn modelId="{56A81A71-D770-4408-A0AB-CBB6439A3A68}" type="presOf" srcId="{ED0C46CF-B7D1-4DFB-86F4-E1C3990B35D2}" destId="{8CAE5A2D-C642-4F0C-8AA2-207A686EE73D}" srcOrd="0" destOrd="0" presId="urn:microsoft.com/office/officeart/2008/layout/HorizontalMultiLevelHierarchy"/>
    <dgm:cxn modelId="{483B57BF-9165-4656-B00D-7BCBCE7DEE06}" type="presOf" srcId="{2A104548-5289-4623-8E86-4497DF2D94CA}" destId="{29E5ACD5-E876-45FE-9024-46B061387849}" srcOrd="0" destOrd="0" presId="urn:microsoft.com/office/officeart/2008/layout/HorizontalMultiLevelHierarchy"/>
    <dgm:cxn modelId="{AD225569-E8A4-4487-997B-DC64B4D149C8}" srcId="{D9A630B3-5480-4B75-97D2-9C3C371AC737}" destId="{F476033C-70ED-42AE-9EA6-7A9340F27DCD}" srcOrd="0" destOrd="0" parTransId="{E38275FC-2A28-4D87-A5EF-9AA28140764B}" sibTransId="{5CC769E5-0F47-4760-9414-BC7507AFD5CD}"/>
    <dgm:cxn modelId="{8F6CB964-EBC1-4C18-A30C-D248388C8BEC}" srcId="{F476033C-70ED-42AE-9EA6-7A9340F27DCD}" destId="{2A104548-5289-4623-8E86-4497DF2D94CA}" srcOrd="0" destOrd="0" parTransId="{53E527A8-8B75-46B8-A68A-D8942ED49AF5}" sibTransId="{00F0C109-BBBF-47FE-ADC4-DB553E5E1D25}"/>
    <dgm:cxn modelId="{B416424A-ECA4-4AB8-B212-E8DF48C9A1B0}" type="presOf" srcId="{CE0073EC-DD11-453F-80E9-EFC82388FBEF}" destId="{3C2B6511-164A-4A9A-9048-3CF5C46F0CA3}" srcOrd="0" destOrd="0" presId="urn:microsoft.com/office/officeart/2008/layout/HorizontalMultiLevelHierarchy"/>
    <dgm:cxn modelId="{518689E5-ED71-4AF9-A138-EF7F9712E1C3}" type="presParOf" srcId="{8573DA0C-BD74-4798-9E15-2B53B8810618}" destId="{34B8A6DE-2831-4A83-8628-F606191F7D0A}" srcOrd="0" destOrd="0" presId="urn:microsoft.com/office/officeart/2008/layout/HorizontalMultiLevelHierarchy"/>
    <dgm:cxn modelId="{ACC857F0-1FBA-49AB-8589-8E3A9B707D4E}" type="presParOf" srcId="{34B8A6DE-2831-4A83-8628-F606191F7D0A}" destId="{94A27510-51B8-45D7-9D37-75FEF86EA376}" srcOrd="0" destOrd="0" presId="urn:microsoft.com/office/officeart/2008/layout/HorizontalMultiLevelHierarchy"/>
    <dgm:cxn modelId="{5D33A770-21B7-4B67-9418-A6707CE9862A}" type="presParOf" srcId="{34B8A6DE-2831-4A83-8628-F606191F7D0A}" destId="{82E5E686-9EA3-463B-AD80-347CAF7894D2}" srcOrd="1" destOrd="0" presId="urn:microsoft.com/office/officeart/2008/layout/HorizontalMultiLevelHierarchy"/>
    <dgm:cxn modelId="{FFA0287C-AA60-40F7-9DA6-2A9D7E603070}" type="presParOf" srcId="{82E5E686-9EA3-463B-AD80-347CAF7894D2}" destId="{6E6FCE33-6D5A-48E8-A227-05B0EEDF4ECD}" srcOrd="0" destOrd="0" presId="urn:microsoft.com/office/officeart/2008/layout/HorizontalMultiLevelHierarchy"/>
    <dgm:cxn modelId="{D9991FF3-7436-4FB7-9B8E-FF91CC8FE175}" type="presParOf" srcId="{6E6FCE33-6D5A-48E8-A227-05B0EEDF4ECD}" destId="{7DEAF618-400C-40BB-8021-5402C472E6A4}" srcOrd="0" destOrd="0" presId="urn:microsoft.com/office/officeart/2008/layout/HorizontalMultiLevelHierarchy"/>
    <dgm:cxn modelId="{FC922951-A829-49BE-8E14-9945EC44BE27}" type="presParOf" srcId="{82E5E686-9EA3-463B-AD80-347CAF7894D2}" destId="{5B7E66E4-8066-4F3C-ABB4-BAAD421C4860}" srcOrd="1" destOrd="0" presId="urn:microsoft.com/office/officeart/2008/layout/HorizontalMultiLevelHierarchy"/>
    <dgm:cxn modelId="{7C75B390-4924-480E-AF50-4AE8E33A2D70}" type="presParOf" srcId="{5B7E66E4-8066-4F3C-ABB4-BAAD421C4860}" destId="{29E5ACD5-E876-45FE-9024-46B061387849}" srcOrd="0" destOrd="0" presId="urn:microsoft.com/office/officeart/2008/layout/HorizontalMultiLevelHierarchy"/>
    <dgm:cxn modelId="{32C9B5DF-5BF6-4BD5-B477-61D7C7FCE410}" type="presParOf" srcId="{5B7E66E4-8066-4F3C-ABB4-BAAD421C4860}" destId="{459C96C0-9B72-46B9-A9EB-4ED626722AE7}" srcOrd="1" destOrd="0" presId="urn:microsoft.com/office/officeart/2008/layout/HorizontalMultiLevelHierarchy"/>
    <dgm:cxn modelId="{EA7C3A69-8660-4C36-9267-CAA0A4C45454}" type="presParOf" srcId="{82E5E686-9EA3-463B-AD80-347CAF7894D2}" destId="{3C2B6511-164A-4A9A-9048-3CF5C46F0CA3}" srcOrd="2" destOrd="0" presId="urn:microsoft.com/office/officeart/2008/layout/HorizontalMultiLevelHierarchy"/>
    <dgm:cxn modelId="{4B74EAF0-8EB2-4A69-9BCE-BF5922F4405D}" type="presParOf" srcId="{3C2B6511-164A-4A9A-9048-3CF5C46F0CA3}" destId="{BEAF8FA5-1990-47AD-B016-0A88A6DB717F}" srcOrd="0" destOrd="0" presId="urn:microsoft.com/office/officeart/2008/layout/HorizontalMultiLevelHierarchy"/>
    <dgm:cxn modelId="{941BAC3E-AB72-4A49-835F-842793E72634}" type="presParOf" srcId="{82E5E686-9EA3-463B-AD80-347CAF7894D2}" destId="{3F552D3A-E58F-4EC2-B3F9-67C18DC94401}" srcOrd="3" destOrd="0" presId="urn:microsoft.com/office/officeart/2008/layout/HorizontalMultiLevelHierarchy"/>
    <dgm:cxn modelId="{556F7A8A-FD5C-403D-B43D-230A6C901186}" type="presParOf" srcId="{3F552D3A-E58F-4EC2-B3F9-67C18DC94401}" destId="{AD09B4EF-4301-4BFA-B89F-4AF57ADBA825}" srcOrd="0" destOrd="0" presId="urn:microsoft.com/office/officeart/2008/layout/HorizontalMultiLevelHierarchy"/>
    <dgm:cxn modelId="{3219D13B-74DA-4124-9477-10FB01EEBC62}" type="presParOf" srcId="{3F552D3A-E58F-4EC2-B3F9-67C18DC94401}" destId="{D0783957-D08C-4D6B-B96E-29A8F95C8BEB}" srcOrd="1" destOrd="0" presId="urn:microsoft.com/office/officeart/2008/layout/HorizontalMultiLevelHierarchy"/>
    <dgm:cxn modelId="{A996B948-CEA4-4CC8-B7BE-260D561679B7}" type="presParOf" srcId="{82E5E686-9EA3-463B-AD80-347CAF7894D2}" destId="{F51E1DFD-1171-41CC-A803-44FAACF7E12C}" srcOrd="4" destOrd="0" presId="urn:microsoft.com/office/officeart/2008/layout/HorizontalMultiLevelHierarchy"/>
    <dgm:cxn modelId="{022F52C3-1F57-4492-A522-F75C29C196DD}" type="presParOf" srcId="{F51E1DFD-1171-41CC-A803-44FAACF7E12C}" destId="{FA82D65F-1F0F-4634-853A-7EECD2C6B79E}" srcOrd="0" destOrd="0" presId="urn:microsoft.com/office/officeart/2008/layout/HorizontalMultiLevelHierarchy"/>
    <dgm:cxn modelId="{CA768C32-AEBD-463E-8217-BD6695AD54D4}" type="presParOf" srcId="{82E5E686-9EA3-463B-AD80-347CAF7894D2}" destId="{8FD93575-239B-42D3-A609-C6B929E95782}" srcOrd="5" destOrd="0" presId="urn:microsoft.com/office/officeart/2008/layout/HorizontalMultiLevelHierarchy"/>
    <dgm:cxn modelId="{333B3C7F-0937-4019-9D45-2E0AEBA57763}" type="presParOf" srcId="{8FD93575-239B-42D3-A609-C6B929E95782}" destId="{8CAE5A2D-C642-4F0C-8AA2-207A686EE73D}" srcOrd="0" destOrd="0" presId="urn:microsoft.com/office/officeart/2008/layout/HorizontalMultiLevelHierarchy"/>
    <dgm:cxn modelId="{9C1EF5D0-87BE-4826-B085-F8A7E61F1552}" type="presParOf" srcId="{8FD93575-239B-42D3-A609-C6B929E95782}" destId="{46F55FDB-7ED2-4F23-A232-5CE5E11D1674}" srcOrd="1" destOrd="0" presId="urn:microsoft.com/office/officeart/2008/layout/HorizontalMultiLevelHierarchy"/>
    <dgm:cxn modelId="{7DE2DF28-E1C5-4139-BC6E-31C765D1BDBE}" type="presParOf" srcId="{82E5E686-9EA3-463B-AD80-347CAF7894D2}" destId="{650F251B-E3CF-45D8-AB47-48B0DE20D26E}" srcOrd="6" destOrd="0" presId="urn:microsoft.com/office/officeart/2008/layout/HorizontalMultiLevelHierarchy"/>
    <dgm:cxn modelId="{EB8C652A-9A67-46B6-B1A5-45B28A038E60}" type="presParOf" srcId="{650F251B-E3CF-45D8-AB47-48B0DE20D26E}" destId="{93552380-D1BB-4B52-807A-24421506C0F8}" srcOrd="0" destOrd="0" presId="urn:microsoft.com/office/officeart/2008/layout/HorizontalMultiLevelHierarchy"/>
    <dgm:cxn modelId="{055BA701-88F4-4DDF-85BD-8886640CE819}" type="presParOf" srcId="{82E5E686-9EA3-463B-AD80-347CAF7894D2}" destId="{D9D58764-F6F2-4CCB-AD58-F07C7AAFF537}" srcOrd="7" destOrd="0" presId="urn:microsoft.com/office/officeart/2008/layout/HorizontalMultiLevelHierarchy"/>
    <dgm:cxn modelId="{6AD49947-18B7-43F8-917C-A850E81D3C9A}" type="presParOf" srcId="{D9D58764-F6F2-4CCB-AD58-F07C7AAFF537}" destId="{04DAE8B1-AF88-4D33-8092-83DFBE420216}" srcOrd="0" destOrd="0" presId="urn:microsoft.com/office/officeart/2008/layout/HorizontalMultiLevelHierarchy"/>
    <dgm:cxn modelId="{B81B2948-AD6D-4083-81FF-D9F597723386}" type="presParOf" srcId="{D9D58764-F6F2-4CCB-AD58-F07C7AAFF537}" destId="{180F68A7-0629-46BD-8BE2-B2342BD9D6DA}"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CAB628-BF70-4673-BE26-312431C54892}">
      <dsp:nvSpPr>
        <dsp:cNvPr id="0" name=""/>
        <dsp:cNvSpPr/>
      </dsp:nvSpPr>
      <dsp:spPr>
        <a:xfrm rot="5400000">
          <a:off x="4926555" y="329858"/>
          <a:ext cx="1054063" cy="1258108"/>
        </a:xfrm>
        <a:prstGeom prst="hexagon">
          <a:avLst>
            <a:gd name="adj" fmla="val 25000"/>
            <a:gd name="vf" fmla="val 115470"/>
          </a:avLst>
        </a:prstGeom>
        <a:solidFill>
          <a:schemeClr val="accent3">
            <a:lumMod val="50000"/>
          </a:schemeClr>
        </a:solidFill>
        <a:ln w="15875"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законность</a:t>
          </a:r>
          <a:endParaRPr lang="ru-RU" sz="1200" kern="1200" dirty="0">
            <a:latin typeface="Times New Roman" panose="02020603050405020304" pitchFamily="18" charset="0"/>
            <a:cs typeface="Times New Roman" panose="02020603050405020304" pitchFamily="18" charset="0"/>
          </a:endParaRPr>
        </a:p>
      </dsp:txBody>
      <dsp:txXfrm rot="-5400000">
        <a:off x="5034218" y="607557"/>
        <a:ext cx="838738" cy="702709"/>
      </dsp:txXfrm>
    </dsp:sp>
    <dsp:sp modelId="{BC6F9978-9D70-40B7-8AEB-0E2275174BC5}">
      <dsp:nvSpPr>
        <dsp:cNvPr id="0" name=""/>
        <dsp:cNvSpPr/>
      </dsp:nvSpPr>
      <dsp:spPr>
        <a:xfrm>
          <a:off x="6076426" y="341482"/>
          <a:ext cx="2726344" cy="1383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solidFill>
                <a:schemeClr val="accent3">
                  <a:lumMod val="50000"/>
                </a:schemeClr>
              </a:solidFill>
              <a:latin typeface="Times New Roman" panose="02020603050405020304" pitchFamily="18" charset="0"/>
              <a:cs typeface="Times New Roman" panose="02020603050405020304" pitchFamily="18" charset="0"/>
            </a:rPr>
            <a:t>любая новая норма права не должна противоречить действующему правовому акту большей юридической силы</a:t>
          </a:r>
          <a:endParaRPr lang="ru-RU" sz="1200" kern="1200" dirty="0"/>
        </a:p>
      </dsp:txBody>
      <dsp:txXfrm>
        <a:off x="6076426" y="341482"/>
        <a:ext cx="2726344" cy="1383793"/>
      </dsp:txXfrm>
    </dsp:sp>
    <dsp:sp modelId="{F5240144-4A24-4DFD-BD8E-DFB568B979C4}">
      <dsp:nvSpPr>
        <dsp:cNvPr id="0" name=""/>
        <dsp:cNvSpPr/>
      </dsp:nvSpPr>
      <dsp:spPr>
        <a:xfrm rot="5400000">
          <a:off x="2464893" y="243406"/>
          <a:ext cx="1054063" cy="1216951"/>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научность</a:t>
          </a:r>
          <a:endParaRPr lang="ru-RU" sz="1200" kern="1200" dirty="0">
            <a:latin typeface="Times New Roman" panose="02020603050405020304" pitchFamily="18" charset="0"/>
            <a:cs typeface="Times New Roman" panose="02020603050405020304" pitchFamily="18" charset="0"/>
          </a:endParaRPr>
        </a:p>
      </dsp:txBody>
      <dsp:txXfrm rot="-5400000">
        <a:off x="2586274" y="500527"/>
        <a:ext cx="811301" cy="702709"/>
      </dsp:txXfrm>
    </dsp:sp>
    <dsp:sp modelId="{61BFF77B-D4BF-4EB6-B750-BF0A3E1147D3}">
      <dsp:nvSpPr>
        <dsp:cNvPr id="0" name=""/>
        <dsp:cNvSpPr/>
      </dsp:nvSpPr>
      <dsp:spPr>
        <a:xfrm rot="5400000">
          <a:off x="2646265" y="953973"/>
          <a:ext cx="1054063" cy="1738084"/>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комплексность</a:t>
          </a:r>
          <a:endParaRPr lang="ru-RU" sz="1200" kern="1200" dirty="0">
            <a:latin typeface="Times New Roman" panose="02020603050405020304" pitchFamily="18" charset="0"/>
            <a:cs typeface="Times New Roman" panose="02020603050405020304" pitchFamily="18" charset="0"/>
          </a:endParaRPr>
        </a:p>
      </dsp:txBody>
      <dsp:txXfrm rot="-5400000">
        <a:off x="2593936" y="1471660"/>
        <a:ext cx="1158722" cy="702709"/>
      </dsp:txXfrm>
    </dsp:sp>
    <dsp:sp modelId="{C308DF8F-3752-4116-9D64-A588B4A6D9E6}">
      <dsp:nvSpPr>
        <dsp:cNvPr id="0" name=""/>
        <dsp:cNvSpPr/>
      </dsp:nvSpPr>
      <dsp:spPr>
        <a:xfrm>
          <a:off x="0" y="980827"/>
          <a:ext cx="2428069" cy="1750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50000"/>
                </a:schemeClr>
              </a:solidFill>
              <a:latin typeface="Times New Roman" panose="02020603050405020304" pitchFamily="18" charset="0"/>
              <a:cs typeface="Times New Roman" panose="02020603050405020304" pitchFamily="18" charset="0"/>
            </a:rPr>
            <a:t>подготовка нормативных актов должна иметь системный и комплексный характер, включая всесторонний анализ причин и последствий принимаемых решений, социально - экономической, политической и иной ситуации, объективных потребностей развития общества и других факторов</a:t>
          </a:r>
          <a:endParaRPr lang="ru-RU" sz="1400" kern="1200" dirty="0">
            <a:solidFill>
              <a:schemeClr val="bg2">
                <a:lumMod val="50000"/>
              </a:schemeClr>
            </a:solidFill>
          </a:endParaRPr>
        </a:p>
      </dsp:txBody>
      <dsp:txXfrm>
        <a:off x="0" y="980827"/>
        <a:ext cx="2428069" cy="1750259"/>
      </dsp:txXfrm>
    </dsp:sp>
    <dsp:sp modelId="{CC514ED4-FD7D-4CFB-9810-9F13173C3678}">
      <dsp:nvSpPr>
        <dsp:cNvPr id="0" name=""/>
        <dsp:cNvSpPr/>
      </dsp:nvSpPr>
      <dsp:spPr>
        <a:xfrm rot="5400000">
          <a:off x="5308318" y="1441442"/>
          <a:ext cx="1054063" cy="1771253"/>
        </a:xfrm>
        <a:prstGeom prst="hexagon">
          <a:avLst>
            <a:gd name="adj" fmla="val 25000"/>
            <a:gd name="vf" fmla="val 115470"/>
          </a:avLst>
        </a:prstGeom>
        <a:solidFill>
          <a:schemeClr val="accent6">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профессионализм</a:t>
          </a:r>
          <a:endParaRPr lang="ru-RU" sz="1200" kern="1200" dirty="0">
            <a:latin typeface="Times New Roman" panose="02020603050405020304" pitchFamily="18" charset="0"/>
            <a:cs typeface="Times New Roman" panose="02020603050405020304" pitchFamily="18" charset="0"/>
          </a:endParaRPr>
        </a:p>
      </dsp:txBody>
      <dsp:txXfrm rot="-5400000">
        <a:off x="5244932" y="1975714"/>
        <a:ext cx="1180835" cy="702709"/>
      </dsp:txXfrm>
    </dsp:sp>
    <dsp:sp modelId="{BE07D716-597F-4F2B-88DB-C928D3F1FD11}">
      <dsp:nvSpPr>
        <dsp:cNvPr id="0" name=""/>
        <dsp:cNvSpPr/>
      </dsp:nvSpPr>
      <dsp:spPr>
        <a:xfrm rot="5400000">
          <a:off x="3831535" y="1856930"/>
          <a:ext cx="1054063" cy="1372325"/>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поэтапность</a:t>
          </a:r>
          <a:endParaRPr lang="ru-RU" sz="1200" kern="1200" dirty="0">
            <a:latin typeface="Times New Roman" panose="02020603050405020304" pitchFamily="18" charset="0"/>
            <a:cs typeface="Times New Roman" panose="02020603050405020304" pitchFamily="18" charset="0"/>
          </a:endParaRPr>
        </a:p>
      </dsp:txBody>
      <dsp:txXfrm rot="-5400000">
        <a:off x="3901125" y="2191738"/>
        <a:ext cx="914883" cy="702709"/>
      </dsp:txXfrm>
    </dsp:sp>
    <dsp:sp modelId="{5B4448FD-BC76-42BF-8F7D-07D15CA04AA0}">
      <dsp:nvSpPr>
        <dsp:cNvPr id="0" name=""/>
        <dsp:cNvSpPr/>
      </dsp:nvSpPr>
      <dsp:spPr>
        <a:xfrm>
          <a:off x="6720975" y="2889440"/>
          <a:ext cx="1318318" cy="587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solidFill>
                <a:schemeClr val="accent6">
                  <a:lumMod val="50000"/>
                </a:schemeClr>
              </a:solidFill>
              <a:latin typeface="Times New Roman" panose="02020603050405020304" pitchFamily="18" charset="0"/>
              <a:cs typeface="Times New Roman" panose="02020603050405020304" pitchFamily="18" charset="0"/>
            </a:rPr>
            <a:t>лица, осуществляющие правотворчество, должны обладать не только определенными знаниями, в том числе о правилах правотворчества, но и обладать определенными навыками подготовки и принятия правовых решений</a:t>
          </a:r>
          <a:endParaRPr lang="ru-RU" sz="1200" kern="1200" dirty="0"/>
        </a:p>
      </dsp:txBody>
      <dsp:txXfrm>
        <a:off x="6720975" y="2889440"/>
        <a:ext cx="1318318" cy="587807"/>
      </dsp:txXfrm>
    </dsp:sp>
    <dsp:sp modelId="{1DFAA48A-AC31-418A-B910-5FBDD370FE4A}">
      <dsp:nvSpPr>
        <dsp:cNvPr id="0" name=""/>
        <dsp:cNvSpPr/>
      </dsp:nvSpPr>
      <dsp:spPr>
        <a:xfrm rot="5400000">
          <a:off x="2442726" y="2127547"/>
          <a:ext cx="1246851" cy="1523800"/>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объективность</a:t>
          </a:r>
          <a:endParaRPr lang="ru-RU" sz="1200" kern="1200" dirty="0">
            <a:latin typeface="Times New Roman" panose="02020603050405020304" pitchFamily="18" charset="0"/>
            <a:cs typeface="Times New Roman" panose="02020603050405020304" pitchFamily="18" charset="0"/>
          </a:endParaRPr>
        </a:p>
      </dsp:txBody>
      <dsp:txXfrm rot="-5400000">
        <a:off x="2558219" y="2473831"/>
        <a:ext cx="1015866" cy="831234"/>
      </dsp:txXfrm>
    </dsp:sp>
    <dsp:sp modelId="{79E8FA81-B26E-44A9-839F-7F8E3029C582}">
      <dsp:nvSpPr>
        <dsp:cNvPr id="0" name=""/>
        <dsp:cNvSpPr/>
      </dsp:nvSpPr>
      <dsp:spPr>
        <a:xfrm rot="5400000">
          <a:off x="4117484" y="911713"/>
          <a:ext cx="1054063" cy="1534557"/>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системность</a:t>
          </a:r>
          <a:endParaRPr lang="ru-RU" sz="1200" kern="1200" dirty="0">
            <a:latin typeface="Times New Roman" panose="02020603050405020304" pitchFamily="18" charset="0"/>
            <a:cs typeface="Times New Roman" panose="02020603050405020304" pitchFamily="18" charset="0"/>
          </a:endParaRPr>
        </a:p>
      </dsp:txBody>
      <dsp:txXfrm rot="-5400000">
        <a:off x="4132997" y="1327637"/>
        <a:ext cx="1023038" cy="702709"/>
      </dsp:txXfrm>
    </dsp:sp>
    <dsp:sp modelId="{BF894019-E893-43D3-9FB6-A3ED816FAA31}">
      <dsp:nvSpPr>
        <dsp:cNvPr id="0" name=""/>
        <dsp:cNvSpPr/>
      </dsp:nvSpPr>
      <dsp:spPr>
        <a:xfrm>
          <a:off x="2579298" y="4116072"/>
          <a:ext cx="1138388" cy="632438"/>
        </a:xfrm>
        <a:prstGeom prst="rect">
          <a:avLst/>
        </a:prstGeom>
        <a:noFill/>
        <a:ln>
          <a:noFill/>
        </a:ln>
        <a:effectLst/>
      </dsp:spPr>
      <dsp:style>
        <a:lnRef idx="0">
          <a:scrgbClr r="0" g="0" b="0"/>
        </a:lnRef>
        <a:fillRef idx="0">
          <a:scrgbClr r="0" g="0" b="0"/>
        </a:fillRef>
        <a:effectRef idx="0">
          <a:scrgbClr r="0" g="0" b="0"/>
        </a:effectRef>
        <a:fontRef idx="minor"/>
      </dsp:style>
    </dsp:sp>
    <dsp:sp modelId="{F5302DE7-1199-4ED7-8406-6796A6F5E257}">
      <dsp:nvSpPr>
        <dsp:cNvPr id="0" name=""/>
        <dsp:cNvSpPr/>
      </dsp:nvSpPr>
      <dsp:spPr>
        <a:xfrm rot="5400000">
          <a:off x="3646485" y="158734"/>
          <a:ext cx="1054063" cy="1434270"/>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ru-RU" sz="1200" kern="1200" dirty="0" smtClean="0">
              <a:latin typeface="Times New Roman" panose="02020603050405020304" pitchFamily="18" charset="0"/>
              <a:cs typeface="Times New Roman" panose="02020603050405020304" pitchFamily="18" charset="0"/>
            </a:rPr>
            <a:t>публичность</a:t>
          </a:r>
          <a:endParaRPr lang="ru-RU" sz="1200" kern="1200" dirty="0">
            <a:latin typeface="Times New Roman" panose="02020603050405020304" pitchFamily="18" charset="0"/>
            <a:cs typeface="Times New Roman" panose="02020603050405020304" pitchFamily="18" charset="0"/>
          </a:endParaRPr>
        </a:p>
      </dsp:txBody>
      <dsp:txXfrm rot="-5400000">
        <a:off x="3695427" y="524514"/>
        <a:ext cx="956180" cy="7027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F251B-E3CF-45D8-AB47-48B0DE20D26E}">
      <dsp:nvSpPr>
        <dsp:cNvPr id="0" name=""/>
        <dsp:cNvSpPr/>
      </dsp:nvSpPr>
      <dsp:spPr>
        <a:xfrm>
          <a:off x="1192333" y="486769"/>
          <a:ext cx="1759996" cy="2827292"/>
        </a:xfrm>
        <a:custGeom>
          <a:avLst/>
          <a:gdLst/>
          <a:ahLst/>
          <a:cxnLst/>
          <a:rect l="0" t="0" r="0" b="0"/>
          <a:pathLst>
            <a:path>
              <a:moveTo>
                <a:pt x="0" y="0"/>
              </a:moveTo>
              <a:lnTo>
                <a:pt x="879998" y="0"/>
              </a:lnTo>
              <a:lnTo>
                <a:pt x="879998" y="2827292"/>
              </a:lnTo>
              <a:lnTo>
                <a:pt x="1759996" y="2827292"/>
              </a:lnTo>
            </a:path>
          </a:pathLst>
        </a:custGeom>
        <a:noFill/>
        <a:ln w="15875" cap="flat" cmpd="sng" algn="ctr">
          <a:solidFill>
            <a:schemeClr val="accent4">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ru-RU" sz="1200" kern="1200"/>
        </a:p>
      </dsp:txBody>
      <dsp:txXfrm>
        <a:off x="1989072" y="1817156"/>
        <a:ext cx="166517" cy="166517"/>
      </dsp:txXfrm>
    </dsp:sp>
    <dsp:sp modelId="{F51E1DFD-1171-41CC-A803-44FAACF7E12C}">
      <dsp:nvSpPr>
        <dsp:cNvPr id="0" name=""/>
        <dsp:cNvSpPr/>
      </dsp:nvSpPr>
      <dsp:spPr>
        <a:xfrm>
          <a:off x="1192333" y="486769"/>
          <a:ext cx="1784289" cy="1908950"/>
        </a:xfrm>
        <a:custGeom>
          <a:avLst/>
          <a:gdLst/>
          <a:ahLst/>
          <a:cxnLst/>
          <a:rect l="0" t="0" r="0" b="0"/>
          <a:pathLst>
            <a:path>
              <a:moveTo>
                <a:pt x="0" y="0"/>
              </a:moveTo>
              <a:lnTo>
                <a:pt x="892144" y="0"/>
              </a:lnTo>
              <a:lnTo>
                <a:pt x="892144" y="1908950"/>
              </a:lnTo>
              <a:lnTo>
                <a:pt x="1784289" y="1908950"/>
              </a:lnTo>
            </a:path>
          </a:pathLst>
        </a:custGeom>
        <a:noFill/>
        <a:ln w="15875" cap="flat" cmpd="sng" algn="ctr">
          <a:solidFill>
            <a:schemeClr val="accent4">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ru-RU" sz="900" kern="1200"/>
        </a:p>
      </dsp:txBody>
      <dsp:txXfrm>
        <a:off x="2019152" y="1375919"/>
        <a:ext cx="130650" cy="130650"/>
      </dsp:txXfrm>
    </dsp:sp>
    <dsp:sp modelId="{3C2B6511-164A-4A9A-9048-3CF5C46F0CA3}">
      <dsp:nvSpPr>
        <dsp:cNvPr id="0" name=""/>
        <dsp:cNvSpPr/>
      </dsp:nvSpPr>
      <dsp:spPr>
        <a:xfrm>
          <a:off x="1192333" y="486769"/>
          <a:ext cx="1784289" cy="1021099"/>
        </a:xfrm>
        <a:custGeom>
          <a:avLst/>
          <a:gdLst/>
          <a:ahLst/>
          <a:cxnLst/>
          <a:rect l="0" t="0" r="0" b="0"/>
          <a:pathLst>
            <a:path>
              <a:moveTo>
                <a:pt x="0" y="0"/>
              </a:moveTo>
              <a:lnTo>
                <a:pt x="892144" y="0"/>
              </a:lnTo>
              <a:lnTo>
                <a:pt x="892144" y="1021099"/>
              </a:lnTo>
              <a:lnTo>
                <a:pt x="1784289" y="1021099"/>
              </a:lnTo>
            </a:path>
          </a:pathLst>
        </a:custGeom>
        <a:noFill/>
        <a:ln w="15875" cap="flat" cmpd="sng" algn="ctr">
          <a:solidFill>
            <a:schemeClr val="accent4">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p>
      </dsp:txBody>
      <dsp:txXfrm>
        <a:off x="2033082" y="945924"/>
        <a:ext cx="102790" cy="102790"/>
      </dsp:txXfrm>
    </dsp:sp>
    <dsp:sp modelId="{6E6FCE33-6D5A-48E8-A227-05B0EEDF4ECD}">
      <dsp:nvSpPr>
        <dsp:cNvPr id="0" name=""/>
        <dsp:cNvSpPr/>
      </dsp:nvSpPr>
      <dsp:spPr>
        <a:xfrm>
          <a:off x="1192333" y="486769"/>
          <a:ext cx="1784289" cy="160504"/>
        </a:xfrm>
        <a:custGeom>
          <a:avLst/>
          <a:gdLst/>
          <a:ahLst/>
          <a:cxnLst/>
          <a:rect l="0" t="0" r="0" b="0"/>
          <a:pathLst>
            <a:path>
              <a:moveTo>
                <a:pt x="0" y="0"/>
              </a:moveTo>
              <a:lnTo>
                <a:pt x="892144" y="0"/>
              </a:lnTo>
              <a:lnTo>
                <a:pt x="892144" y="160504"/>
              </a:lnTo>
              <a:lnTo>
                <a:pt x="1784289" y="160504"/>
              </a:lnTo>
            </a:path>
          </a:pathLst>
        </a:custGeom>
        <a:noFill/>
        <a:ln w="15875" cap="flat" cmpd="sng" algn="ctr">
          <a:solidFill>
            <a:schemeClr val="accent4">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a:off x="2039690" y="522234"/>
        <a:ext cx="89574" cy="89574"/>
      </dsp:txXfrm>
    </dsp:sp>
    <dsp:sp modelId="{94A27510-51B8-45D7-9D37-75FEF86EA376}">
      <dsp:nvSpPr>
        <dsp:cNvPr id="0" name=""/>
        <dsp:cNvSpPr/>
      </dsp:nvSpPr>
      <dsp:spPr>
        <a:xfrm>
          <a:off x="0" y="21391"/>
          <a:ext cx="1453911" cy="930755"/>
        </a:xfrm>
        <a:prstGeom prst="rect">
          <a:avLst/>
        </a:prstGeom>
        <a:solidFill>
          <a:schemeClr val="accent4">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25000"/>
                </a:schemeClr>
              </a:solidFill>
              <a:latin typeface="Times New Roman" panose="02020603050405020304" pitchFamily="18" charset="0"/>
              <a:cs typeface="Times New Roman" panose="02020603050405020304" pitchFamily="18" charset="0"/>
            </a:rPr>
            <a:t>подготовка проекта муниципального правового акта</a:t>
          </a:r>
          <a:endParaRPr lang="ru-RU" sz="1400" kern="1200" dirty="0">
            <a:solidFill>
              <a:schemeClr val="bg2">
                <a:lumMod val="25000"/>
              </a:schemeClr>
            </a:solidFill>
            <a:latin typeface="Times New Roman" panose="02020603050405020304" pitchFamily="18" charset="0"/>
            <a:cs typeface="Times New Roman" panose="02020603050405020304" pitchFamily="18" charset="0"/>
          </a:endParaRPr>
        </a:p>
      </dsp:txBody>
      <dsp:txXfrm>
        <a:off x="0" y="21391"/>
        <a:ext cx="1453911" cy="930755"/>
      </dsp:txXfrm>
    </dsp:sp>
    <dsp:sp modelId="{29E5ACD5-E876-45FE-9024-46B061387849}">
      <dsp:nvSpPr>
        <dsp:cNvPr id="0" name=""/>
        <dsp:cNvSpPr/>
      </dsp:nvSpPr>
      <dsp:spPr>
        <a:xfrm>
          <a:off x="2976622" y="231801"/>
          <a:ext cx="4696681" cy="830944"/>
        </a:xfrm>
        <a:prstGeom prst="rect">
          <a:avLst/>
        </a:prstGeom>
        <a:solidFill>
          <a:schemeClr val="accent4">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25000"/>
                </a:schemeClr>
              </a:solidFill>
              <a:latin typeface="Times New Roman" panose="02020603050405020304" pitchFamily="18" charset="0"/>
              <a:cs typeface="Times New Roman" panose="02020603050405020304" pitchFamily="18" charset="0"/>
            </a:rPr>
            <a:t>внесение проекта муниципального правового акта на рассмотрение в правотворческий орган в порядке правотворческой инициативы</a:t>
          </a:r>
          <a:endParaRPr lang="ru-RU" sz="1400" kern="1200" dirty="0">
            <a:solidFill>
              <a:schemeClr val="bg2">
                <a:lumMod val="25000"/>
              </a:schemeClr>
            </a:solidFill>
            <a:latin typeface="Times New Roman" panose="02020603050405020304" pitchFamily="18" charset="0"/>
            <a:cs typeface="Times New Roman" panose="02020603050405020304" pitchFamily="18" charset="0"/>
          </a:endParaRPr>
        </a:p>
      </dsp:txBody>
      <dsp:txXfrm>
        <a:off x="2976622" y="231801"/>
        <a:ext cx="4696681" cy="830944"/>
      </dsp:txXfrm>
    </dsp:sp>
    <dsp:sp modelId="{AD09B4EF-4301-4BFA-B89F-4AF57ADBA825}">
      <dsp:nvSpPr>
        <dsp:cNvPr id="0" name=""/>
        <dsp:cNvSpPr/>
      </dsp:nvSpPr>
      <dsp:spPr>
        <a:xfrm>
          <a:off x="2976622" y="1102645"/>
          <a:ext cx="4696681" cy="810447"/>
        </a:xfrm>
        <a:prstGeom prst="rect">
          <a:avLst/>
        </a:prstGeom>
        <a:solidFill>
          <a:schemeClr val="accent4">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25000"/>
                </a:schemeClr>
              </a:solidFill>
              <a:latin typeface="Times New Roman" panose="02020603050405020304" pitchFamily="18" charset="0"/>
              <a:cs typeface="Times New Roman" panose="02020603050405020304" pitchFamily="18" charset="0"/>
            </a:rPr>
            <a:t>проведение правовой и иной экспертизы, составление экономико-финансового обоснования проекта муниципального правового акта</a:t>
          </a:r>
          <a:endParaRPr lang="ru-RU" sz="1400" kern="1200" dirty="0">
            <a:solidFill>
              <a:schemeClr val="bg2">
                <a:lumMod val="25000"/>
              </a:schemeClr>
            </a:solidFill>
            <a:latin typeface="Times New Roman" panose="02020603050405020304" pitchFamily="18" charset="0"/>
            <a:cs typeface="Times New Roman" panose="02020603050405020304" pitchFamily="18" charset="0"/>
          </a:endParaRPr>
        </a:p>
      </dsp:txBody>
      <dsp:txXfrm>
        <a:off x="2976622" y="1102645"/>
        <a:ext cx="4696681" cy="810447"/>
      </dsp:txXfrm>
    </dsp:sp>
    <dsp:sp modelId="{8CAE5A2D-C642-4F0C-8AA2-207A686EE73D}">
      <dsp:nvSpPr>
        <dsp:cNvPr id="0" name=""/>
        <dsp:cNvSpPr/>
      </dsp:nvSpPr>
      <dsp:spPr>
        <a:xfrm>
          <a:off x="2976622" y="1962279"/>
          <a:ext cx="4719301" cy="866881"/>
        </a:xfrm>
        <a:prstGeom prst="rect">
          <a:avLst/>
        </a:prstGeom>
        <a:solidFill>
          <a:schemeClr val="accent4">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25000"/>
                </a:schemeClr>
              </a:solidFill>
              <a:latin typeface="Times New Roman" panose="02020603050405020304" pitchFamily="18" charset="0"/>
              <a:cs typeface="Times New Roman" panose="02020603050405020304" pitchFamily="18" charset="0"/>
            </a:rPr>
            <a:t>рассмотрение и принятие проекта муниципального правового акта правотворческим органом</a:t>
          </a:r>
          <a:endParaRPr lang="ru-RU" sz="1400" kern="1200" dirty="0">
            <a:solidFill>
              <a:schemeClr val="bg2">
                <a:lumMod val="25000"/>
              </a:schemeClr>
            </a:solidFill>
            <a:latin typeface="Times New Roman" panose="02020603050405020304" pitchFamily="18" charset="0"/>
            <a:cs typeface="Times New Roman" panose="02020603050405020304" pitchFamily="18" charset="0"/>
          </a:endParaRPr>
        </a:p>
      </dsp:txBody>
      <dsp:txXfrm>
        <a:off x="2976622" y="1962279"/>
        <a:ext cx="4719301" cy="866881"/>
      </dsp:txXfrm>
    </dsp:sp>
    <dsp:sp modelId="{04DAE8B1-AF88-4D33-8092-83DFBE420216}">
      <dsp:nvSpPr>
        <dsp:cNvPr id="0" name=""/>
        <dsp:cNvSpPr/>
      </dsp:nvSpPr>
      <dsp:spPr>
        <a:xfrm>
          <a:off x="2952329" y="2896093"/>
          <a:ext cx="4719301" cy="835935"/>
        </a:xfrm>
        <a:prstGeom prst="rect">
          <a:avLst/>
        </a:prstGeom>
        <a:solidFill>
          <a:schemeClr val="accent4">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bg2">
                  <a:lumMod val="25000"/>
                </a:schemeClr>
              </a:solidFill>
              <a:latin typeface="Times New Roman" panose="02020603050405020304" pitchFamily="18" charset="0"/>
              <a:cs typeface="Times New Roman" panose="02020603050405020304" pitchFamily="18" charset="0"/>
            </a:rPr>
            <a:t>подписание, обнародование (официальное опубликование) принятого муниципального правового акта, вступление в силу муниципального правового акта</a:t>
          </a:r>
          <a:endParaRPr lang="ru-RU" sz="1400" kern="1200" dirty="0">
            <a:solidFill>
              <a:schemeClr val="bg2">
                <a:lumMod val="25000"/>
              </a:schemeClr>
            </a:solidFill>
            <a:latin typeface="Times New Roman" panose="02020603050405020304" pitchFamily="18" charset="0"/>
            <a:cs typeface="Times New Roman" panose="02020603050405020304" pitchFamily="18" charset="0"/>
          </a:endParaRPr>
        </a:p>
      </dsp:txBody>
      <dsp:txXfrm>
        <a:off x="2952329" y="2896093"/>
        <a:ext cx="4719301" cy="835935"/>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2F9439-B6E5-4DC3-9E0D-F07AD5B5CE46}" type="datetimeFigureOut">
              <a:rPr lang="ru-RU" smtClean="0"/>
              <a:t>02.03.2020</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BA8454-0436-4EDA-98CF-CCE40FC82E68}" type="slidenum">
              <a:rPr lang="ru-RU" smtClean="0"/>
              <a:t>‹#›</a:t>
            </a:fld>
            <a:endParaRPr lang="ru-RU"/>
          </a:p>
        </p:txBody>
      </p:sp>
    </p:spTree>
    <p:extLst>
      <p:ext uri="{BB962C8B-B14F-4D97-AF65-F5344CB8AC3E}">
        <p14:creationId xmlns:p14="http://schemas.microsoft.com/office/powerpoint/2010/main" val="1778040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2900190"/>
            <a:ext cx="9144000" cy="224331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290019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1989233"/>
            <a:ext cx="9144000" cy="17145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200150"/>
            <a:ext cx="9144000" cy="382905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3789409"/>
            <a:ext cx="5637010" cy="66158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fld id="{70FE9711-AD72-4073-A8C0-18C9A7BC66C6}" type="datetime1">
              <a:rPr lang="ru-RU" smtClean="0"/>
              <a:t>02.03.2020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726DCC83-3018-4D84-91D3-7FEB4B76F457}" type="slidenum">
              <a:rPr lang="ru-RU" altLang="ru-RU" smtClean="0"/>
              <a:pPr/>
              <a:t>‹#›</a:t>
            </a:fld>
            <a:endParaRPr lang="ru-RU" altLang="ru-RU"/>
          </a:p>
        </p:txBody>
      </p:sp>
      <p:sp>
        <p:nvSpPr>
          <p:cNvPr id="2" name="Title 1"/>
          <p:cNvSpPr>
            <a:spLocks noGrp="1"/>
          </p:cNvSpPr>
          <p:nvPr>
            <p:ph type="ctrTitle"/>
          </p:nvPr>
        </p:nvSpPr>
        <p:spPr>
          <a:xfrm>
            <a:off x="817582" y="2349218"/>
            <a:ext cx="7175351" cy="1344875"/>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548639"/>
            <a:ext cx="6400800" cy="260604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a:defRPr/>
            </a:pPr>
            <a:fld id="{426E1D2F-66F5-40CB-820B-7D5176699BD6}" type="datetime1">
              <a:rPr lang="ru-RU" smtClean="0"/>
              <a:t>02.03.2020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70A4BB0A-C7B2-4484-97BB-6D611A1876CE}"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282388"/>
            <a:ext cx="2057400" cy="3928754"/>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4" y="548640"/>
            <a:ext cx="4829287" cy="367104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8897F1FC-9226-4256-A702-F1BC612CCBD3}" type="datetime1">
              <a:rPr lang="ru-RU" smtClean="0"/>
              <a:t>02.03.2020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E940C3D1-E2E8-4996-9FF3-517819128F8A}"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D55950A-A0CD-4961-98B3-C6B7AD8188C6}" type="datetime1">
              <a:rPr lang="ru-RU" smtClean="0"/>
              <a:t>02.03.2020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8FB65EBB-28EB-4D7F-A60B-1B2F094143E5}" type="slidenum">
              <a:rPr lang="ru-RU" altLang="ru-RU" smtClean="0"/>
              <a:pPr/>
              <a:t>‹#›</a:t>
            </a:fld>
            <a:endParaRPr lang="ru-RU" alt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548640"/>
            <a:ext cx="6400800" cy="26060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2900190"/>
            <a:ext cx="9144000" cy="224331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290019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989233"/>
            <a:ext cx="9144000" cy="17145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200150"/>
            <a:ext cx="9144000" cy="382905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1629486"/>
            <a:ext cx="5966666" cy="1817510"/>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3455633"/>
            <a:ext cx="5970494" cy="626595"/>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fld id="{2EB9A678-8D5D-4EDC-B7CA-B47D9C1175AF}" type="datetime1">
              <a:rPr lang="ru-RU" smtClean="0"/>
              <a:t>02.03.2020</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B01438EF-A0F2-44A4-8562-ED0B8CE1F0A6}"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5B03AC61-110A-4DA5-82A8-2209A4BBE995}" type="datetime1">
              <a:rPr lang="ru-RU" smtClean="0"/>
              <a:t>02.03.2020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0E20ECEE-8F3D-418F-84E0-E4C18C91A5CE}" type="slidenum">
              <a:rPr lang="ru-RU" altLang="ru-RU" smtClean="0"/>
              <a:pPr/>
              <a:t>‹#›</a:t>
            </a:fld>
            <a:endParaRPr lang="ru-RU" alt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548639"/>
            <a:ext cx="3346704" cy="26060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548640"/>
            <a:ext cx="3346704" cy="26060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548640"/>
            <a:ext cx="3346704" cy="47982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050245"/>
            <a:ext cx="3346704" cy="20574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548640"/>
            <a:ext cx="3346704" cy="47982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049274"/>
            <a:ext cx="3346704" cy="20574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fld id="{0795E59E-3AAC-4411-9792-6CB6AE3C785B}" type="datetime1">
              <a:rPr lang="ru-RU" smtClean="0"/>
              <a:t>02.03.2020</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fld id="{9F80886D-7237-41D9-90F9-A8477B8DD720}" type="slidenum">
              <a:rPr lang="ru-RU" altLang="ru-RU" smtClean="0"/>
              <a:pPr/>
              <a:t>‹#›</a:t>
            </a:fld>
            <a:endParaRPr lang="ru-RU" alt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fld id="{A13D4869-C300-40B1-9700-25E5F4E3D041}" type="datetime1">
              <a:rPr lang="ru-RU" smtClean="0"/>
              <a:t>02.03.2020</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fld id="{E3C785D5-FD16-4512-B4A3-9ADE484F4CED}"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99836F7-B912-4C0C-8DB7-345B2949533D}" type="datetime1">
              <a:rPr lang="ru-RU" smtClean="0"/>
              <a:t>02.03.2020</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fld id="{03A8029A-B86D-481C-AA00-1E70A808F270}"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6" y="1657350"/>
            <a:ext cx="3636085" cy="943870"/>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6" y="548640"/>
            <a:ext cx="4017085" cy="3671048"/>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2623351"/>
            <a:ext cx="3388660" cy="160463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25C7FEF0-FF02-4EE2-B51C-55AF7EF15C2C}" type="datetime1">
              <a:rPr lang="ru-RU" smtClean="0"/>
              <a:t>02.03.2020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71D3967A-B189-494E-944B-6A07321A6D00}" type="slidenum">
              <a:rPr lang="ru-RU" altLang="ru-RU" smtClean="0"/>
              <a:pPr/>
              <a:t>‹#›</a:t>
            </a:fld>
            <a:endParaRPr lang="ru-RU" altLang="ru-RU"/>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2900190"/>
            <a:ext cx="9144000" cy="224331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290019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1989233"/>
            <a:ext cx="9144000" cy="17145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200150"/>
            <a:ext cx="9144000" cy="382905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857250"/>
            <a:ext cx="4114800" cy="2345855"/>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757865"/>
            <a:ext cx="3694114" cy="1622265"/>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5978ADF9-1BD1-45AF-842D-456F3BC4F26B}" type="datetime1">
              <a:rPr lang="ru-RU" smtClean="0"/>
              <a:t>02.03.2020</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04AE0FA7-3156-4E11-842B-5C7A03789048}" type="slidenum">
              <a:rPr lang="ru-RU" altLang="ru-RU" smtClean="0"/>
              <a:pPr/>
              <a:t>‹#›</a:t>
            </a:fld>
            <a:endParaRPr lang="ru-RU" altLang="ru-RU"/>
          </a:p>
        </p:txBody>
      </p:sp>
      <p:sp>
        <p:nvSpPr>
          <p:cNvPr id="2" name="Title 1"/>
          <p:cNvSpPr>
            <a:spLocks noGrp="1"/>
          </p:cNvSpPr>
          <p:nvPr>
            <p:ph type="title"/>
          </p:nvPr>
        </p:nvSpPr>
        <p:spPr>
          <a:xfrm>
            <a:off x="727268" y="3348316"/>
            <a:ext cx="6383538" cy="85725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3829050"/>
            <a:ext cx="9144000" cy="131445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2905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826228"/>
            <a:ext cx="9144000" cy="17145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200150"/>
            <a:ext cx="9144000" cy="382905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90" y="3279126"/>
            <a:ext cx="6512511" cy="85725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549195"/>
            <a:ext cx="6400800" cy="260604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4629150"/>
            <a:ext cx="2514600" cy="273844"/>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a:defRPr/>
            </a:pPr>
            <a:fld id="{678C4AE6-2C0A-4056-BA8C-59A099275254}" type="datetime1">
              <a:rPr lang="ru-RU" smtClean="0"/>
              <a:t>02.03.2020</a:t>
            </a:fld>
            <a:endParaRPr lang="ru-RU"/>
          </a:p>
        </p:txBody>
      </p:sp>
      <p:sp>
        <p:nvSpPr>
          <p:cNvPr id="5" name="Footer Placeholder 4"/>
          <p:cNvSpPr>
            <a:spLocks noGrp="1"/>
          </p:cNvSpPr>
          <p:nvPr>
            <p:ph type="ftr" sz="quarter" idx="3"/>
          </p:nvPr>
        </p:nvSpPr>
        <p:spPr>
          <a:xfrm>
            <a:off x="457200" y="4629150"/>
            <a:ext cx="3352801" cy="273844"/>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a:defRPr/>
            </a:pPr>
            <a:endParaRPr lang="ru-RU"/>
          </a:p>
        </p:txBody>
      </p:sp>
      <p:sp>
        <p:nvSpPr>
          <p:cNvPr id="6" name="Slide Number Placeholder 5"/>
          <p:cNvSpPr>
            <a:spLocks noGrp="1"/>
          </p:cNvSpPr>
          <p:nvPr>
            <p:ph type="sldNum" sz="quarter" idx="4"/>
          </p:nvPr>
        </p:nvSpPr>
        <p:spPr>
          <a:xfrm>
            <a:off x="3810000" y="4629150"/>
            <a:ext cx="1828800" cy="273844"/>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CDAC8E6-FA10-41D1-91D3-DBD6990F1677}" type="slidenum">
              <a:rPr lang="ru-RU" altLang="ru-RU" smtClean="0"/>
              <a:pPr/>
              <a:t>‹#›</a:t>
            </a:fld>
            <a:endParaRPr lang="ru-RU" altLang="ru-RU"/>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pravo.minjust.ru/sites/default/files/documents/metod-materials/mp.pdf"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pravo.minjust.ru/sites/default/files/documents/metod-materials/monitoring_norm_proc.pdf"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119066"/>
            <a:ext cx="393700"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Прямая соединительная линия 11"/>
          <p:cNvCxnSpPr/>
          <p:nvPr/>
        </p:nvCxnSpPr>
        <p:spPr>
          <a:xfrm>
            <a:off x="6926269" y="619125"/>
            <a:ext cx="1671637" cy="0"/>
          </a:xfrm>
          <a:prstGeom prst="line">
            <a:avLst/>
          </a:prstGeom>
          <a:ln>
            <a:solidFill>
              <a:srgbClr val="008000"/>
            </a:solidFill>
          </a:ln>
        </p:spPr>
        <p:style>
          <a:lnRef idx="2">
            <a:schemeClr val="accent3"/>
          </a:lnRef>
          <a:fillRef idx="0">
            <a:schemeClr val="accent3"/>
          </a:fillRef>
          <a:effectRef idx="1">
            <a:schemeClr val="accent3"/>
          </a:effectRef>
          <a:fontRef idx="minor">
            <a:schemeClr val="tx1"/>
          </a:fontRef>
        </p:style>
      </p:cxnSp>
      <p:sp>
        <p:nvSpPr>
          <p:cNvPr id="13" name="Прямоугольник 12"/>
          <p:cNvSpPr>
            <a:spLocks noChangeArrowheads="1"/>
          </p:cNvSpPr>
          <p:nvPr/>
        </p:nvSpPr>
        <p:spPr bwMode="auto">
          <a:xfrm>
            <a:off x="6540501" y="-20637"/>
            <a:ext cx="25574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dirty="0">
                <a:solidFill>
                  <a:schemeClr val="bg2">
                    <a:lumMod val="25000"/>
                  </a:schemeClr>
                </a:solidFill>
                <a:latin typeface="Monotype Corsiva" pitchFamily="66" charset="0"/>
              </a:rPr>
              <a:t>Министерство юстиции </a:t>
            </a:r>
          </a:p>
          <a:p>
            <a:pPr algn="ctr" eaLnBrk="1" hangingPunct="1">
              <a:spcBef>
                <a:spcPct val="0"/>
              </a:spcBef>
              <a:buFontTx/>
              <a:buNone/>
            </a:pPr>
            <a:r>
              <a:rPr lang="ru-RU" altLang="ru-RU" sz="1800" dirty="0">
                <a:solidFill>
                  <a:schemeClr val="bg2">
                    <a:lumMod val="25000"/>
                  </a:schemeClr>
                </a:solidFill>
                <a:latin typeface="Monotype Corsiva" pitchFamily="66" charset="0"/>
              </a:rPr>
              <a:t>Новосибирской области</a:t>
            </a:r>
          </a:p>
        </p:txBody>
      </p:sp>
      <p:sp>
        <p:nvSpPr>
          <p:cNvPr id="2" name="Прямоугольник 1"/>
          <p:cNvSpPr/>
          <p:nvPr/>
        </p:nvSpPr>
        <p:spPr>
          <a:xfrm>
            <a:off x="467544" y="771551"/>
            <a:ext cx="8280919" cy="3539430"/>
          </a:xfrm>
          <a:prstGeom prst="rect">
            <a:avLst/>
          </a:prstGeom>
        </p:spPr>
        <p:txBody>
          <a:bodyPr wrap="square">
            <a:spAutoFit/>
          </a:bodyPr>
          <a:lstStyle/>
          <a:p>
            <a:pPr lvl="0" algn="ctr" eaLnBrk="1" fontAlgn="auto" hangingPunct="1">
              <a:spcBef>
                <a:spcPts val="0"/>
              </a:spcBef>
              <a:spcAft>
                <a:spcPts val="0"/>
              </a:spcAft>
            </a:pPr>
            <a:r>
              <a:rPr lang="ru-RU" sz="2800" b="1" i="1" dirty="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Вопросы подготовки, принятия, </a:t>
            </a:r>
            <a:endPar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endParaRPr>
          </a:p>
          <a:p>
            <a:pPr lvl="0" algn="ctr" eaLnBrk="1" fontAlgn="auto" hangingPunct="1">
              <a:spcBef>
                <a:spcPts val="0"/>
              </a:spcBef>
              <a:spcAft>
                <a:spcPts val="0"/>
              </a:spcAft>
            </a:pPr>
            <a:r>
              <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вступления </a:t>
            </a:r>
            <a:r>
              <a:rPr lang="ru-RU" sz="2800" b="1" i="1" dirty="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в силу муниципальных нормативных правовых актов, </a:t>
            </a:r>
            <a:endPar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endParaRPr>
          </a:p>
          <a:p>
            <a:pPr lvl="0" algn="ctr" eaLnBrk="1" fontAlgn="auto" hangingPunct="1">
              <a:spcBef>
                <a:spcPts val="0"/>
              </a:spcBef>
              <a:spcAft>
                <a:spcPts val="0"/>
              </a:spcAft>
            </a:pPr>
            <a:r>
              <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типичные </a:t>
            </a:r>
            <a:r>
              <a:rPr lang="ru-RU" sz="2800" b="1" i="1" dirty="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нарушения юридико-технического оформления, а также рекомендации по совершенствованию процедуры </a:t>
            </a:r>
            <a:endPar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endParaRPr>
          </a:p>
          <a:p>
            <a:pPr lvl="0" algn="ctr" eaLnBrk="1" fontAlgn="auto" hangingPunct="1">
              <a:spcBef>
                <a:spcPts val="0"/>
              </a:spcBef>
              <a:spcAft>
                <a:spcPts val="0"/>
              </a:spcAft>
            </a:pPr>
            <a:r>
              <a:rPr lang="ru-RU" sz="2800" b="1" i="1" dirty="0" smtClean="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юридико-технической </a:t>
            </a:r>
            <a:r>
              <a:rPr lang="ru-RU" sz="2800" b="1" i="1" dirty="0">
                <a:solidFill>
                  <a:schemeClr val="bg2">
                    <a:lumMod val="25000"/>
                  </a:schemeClr>
                </a:solidFill>
                <a:latin typeface="Franklin Gothic Heavy" panose="020B0903020102020204" pitchFamily="34" charset="0"/>
                <a:ea typeface="Ebrima" panose="02000000000000000000" pitchFamily="2" charset="0"/>
                <a:cs typeface="Ebrima" panose="02000000000000000000" pitchFamily="2" charset="0"/>
              </a:rPr>
              <a:t>подготовки муниципальных нормативных правовых актов</a:t>
            </a:r>
            <a:endParaRPr lang="ru-RU" sz="2800" i="1" dirty="0">
              <a:solidFill>
                <a:schemeClr val="tx2"/>
              </a:solidFill>
              <a:effectLst/>
              <a:latin typeface="Franklin Gothic Heavy" panose="020B0903020102020204" pitchFamily="34" charset="0"/>
              <a:ea typeface="Ebrima" panose="02000000000000000000" pitchFamily="2" charset="0"/>
              <a:cs typeface="Ebrima" panose="020000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Обязательный </a:t>
            </a:r>
            <a:r>
              <a:rPr lang="ru-RU" sz="1200" b="1" dirty="0">
                <a:solidFill>
                  <a:schemeClr val="bg2">
                    <a:lumMod val="25000"/>
                  </a:schemeClr>
                </a:solidFill>
                <a:latin typeface="Times New Roman" panose="02020603050405020304" pitchFamily="18" charset="0"/>
                <a:cs typeface="Times New Roman" panose="02020603050405020304" pitchFamily="18" charset="0"/>
              </a:rPr>
              <a:t>набор реквизитов</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10</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7225" y="186609"/>
            <a:ext cx="8454119" cy="5186035"/>
          </a:xfrm>
          <a:prstGeom prst="rect">
            <a:avLst/>
          </a:prstGeom>
          <a:noFill/>
        </p:spPr>
        <p:txBody>
          <a:bodyPr wrap="square" rtlCol="0">
            <a:spAutoFit/>
          </a:bodyPr>
          <a:lstStyle/>
          <a:p>
            <a:r>
              <a:rPr lang="ru-RU" sz="1500" b="1" dirty="0">
                <a:solidFill>
                  <a:schemeClr val="accent4">
                    <a:lumMod val="50000"/>
                  </a:schemeClr>
                </a:solidFill>
                <a:latin typeface="Times New Roman" panose="02020603050405020304" pitchFamily="18" charset="0"/>
                <a:cs typeface="Times New Roman" panose="02020603050405020304" pitchFamily="18" charset="0"/>
              </a:rPr>
              <a:t>герб муниципального образования</a:t>
            </a:r>
            <a:r>
              <a:rPr lang="ru-RU" sz="1500" dirty="0">
                <a:solidFill>
                  <a:schemeClr val="accent4">
                    <a:lumMod val="50000"/>
                  </a:schemeClr>
                </a:solidFill>
                <a:latin typeface="Times New Roman" panose="02020603050405020304" pitchFamily="18" charset="0"/>
                <a:cs typeface="Times New Roman" panose="02020603050405020304" pitchFamily="18" charset="0"/>
              </a:rPr>
              <a:t> (при наличии)</a:t>
            </a:r>
          </a:p>
          <a:p>
            <a:endParaRPr lang="ru-RU" sz="1500" b="1" dirty="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наименование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муниципального образования, на территории которого принят муниципальный правовой акт</a:t>
            </a:r>
            <a:r>
              <a:rPr lang="ru-RU" sz="1500" dirty="0">
                <a:solidFill>
                  <a:schemeClr val="accent4">
                    <a:lumMod val="50000"/>
                  </a:schemeClr>
                </a:solidFill>
                <a:latin typeface="Times New Roman" panose="02020603050405020304" pitchFamily="18" charset="0"/>
                <a:cs typeface="Times New Roman" panose="02020603050405020304" pitchFamily="18" charset="0"/>
              </a:rPr>
              <a:t> </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форма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(вид) принятия</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наименование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органа (должностного лица), принявшего (издавшего) муниципальный правовой акт</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наименование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муниципального правового акта</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дата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и место принятия и (или) подписания</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регистрационный (порядковый) номер</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полное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наименование должности лица, подписавшего правовой акт</a:t>
            </a:r>
          </a:p>
          <a:p>
            <a:endParaRPr lang="ru-RU" sz="1500"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источник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официального опубликования</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дата </a:t>
            </a:r>
            <a:r>
              <a:rPr lang="ru-RU" sz="1500" b="1" dirty="0">
                <a:solidFill>
                  <a:schemeClr val="accent4">
                    <a:lumMod val="50000"/>
                  </a:schemeClr>
                </a:solidFill>
                <a:latin typeface="Times New Roman" panose="02020603050405020304" pitchFamily="18" charset="0"/>
                <a:cs typeface="Times New Roman" panose="02020603050405020304" pitchFamily="18" charset="0"/>
              </a:rPr>
              <a:t>(срок) вступления в силу</a:t>
            </a:r>
            <a:endParaRPr lang="ru-RU" sz="15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6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8775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Вступительная </a:t>
            </a:r>
            <a:r>
              <a:rPr lang="ru-RU" sz="1200" b="1" dirty="0">
                <a:solidFill>
                  <a:schemeClr val="bg2">
                    <a:lumMod val="25000"/>
                  </a:schemeClr>
                </a:solidFill>
                <a:latin typeface="Times New Roman" panose="02020603050405020304" pitchFamily="18" charset="0"/>
                <a:cs typeface="Times New Roman" panose="02020603050405020304" pitchFamily="18" charset="0"/>
              </a:rPr>
              <a:t>часть (преамбула)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11</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7225" y="186609"/>
            <a:ext cx="8454119" cy="4493538"/>
          </a:xfrm>
          <a:prstGeom prst="rect">
            <a:avLst/>
          </a:prstGeom>
          <a:noFill/>
        </p:spPr>
        <p:txBody>
          <a:bodyPr wrap="square" rtlCol="0">
            <a:spAutoFit/>
          </a:bodyPr>
          <a:lstStyle/>
          <a:p>
            <a:r>
              <a:rPr lang="ru-RU" sz="1500" b="1" dirty="0">
                <a:solidFill>
                  <a:schemeClr val="accent4">
                    <a:lumMod val="50000"/>
                  </a:schemeClr>
                </a:solidFill>
                <a:latin typeface="Times New Roman" panose="02020603050405020304" pitchFamily="18" charset="0"/>
                <a:cs typeface="Times New Roman" panose="02020603050405020304" pitchFamily="18" charset="0"/>
              </a:rPr>
              <a:t>Не является обязательным элементом муниципального правового акта</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Как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правило, начинается словами </a:t>
            </a:r>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«В </a:t>
            </a:r>
            <a:r>
              <a:rPr lang="ru-RU" sz="1500" b="1" dirty="0">
                <a:solidFill>
                  <a:schemeClr val="accent4">
                    <a:lumMod val="50000"/>
                  </a:schemeClr>
                </a:solidFill>
                <a:latin typeface="Times New Roman" panose="02020603050405020304" pitchFamily="18" charset="0"/>
                <a:cs typeface="Times New Roman" panose="02020603050405020304" pitchFamily="18" charset="0"/>
              </a:rPr>
              <a:t>целях</a:t>
            </a:r>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 «В </a:t>
            </a:r>
            <a:r>
              <a:rPr lang="ru-RU" sz="1500" b="1" dirty="0">
                <a:solidFill>
                  <a:schemeClr val="accent4">
                    <a:lumMod val="50000"/>
                  </a:schemeClr>
                </a:solidFill>
                <a:latin typeface="Times New Roman" panose="02020603050405020304" pitchFamily="18" charset="0"/>
                <a:cs typeface="Times New Roman" panose="02020603050405020304" pitchFamily="18" charset="0"/>
              </a:rPr>
              <a:t>связи</a:t>
            </a:r>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 «В </a:t>
            </a:r>
            <a:r>
              <a:rPr lang="ru-RU" sz="1500" b="1" dirty="0">
                <a:solidFill>
                  <a:schemeClr val="accent4">
                    <a:lumMod val="50000"/>
                  </a:schemeClr>
                </a:solidFill>
                <a:latin typeface="Times New Roman" panose="02020603050405020304" pitchFamily="18" charset="0"/>
                <a:cs typeface="Times New Roman" panose="02020603050405020304" pitchFamily="18" charset="0"/>
              </a:rPr>
              <a:t>соответствии</a:t>
            </a:r>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 «Во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исполнение</a:t>
            </a:r>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и т.д.</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Может </a:t>
            </a:r>
            <a:r>
              <a:rPr lang="ru-RU" sz="1500" b="1" dirty="0">
                <a:solidFill>
                  <a:schemeClr val="accent4">
                    <a:lumMod val="50000"/>
                  </a:schemeClr>
                </a:solidFill>
                <a:latin typeface="Times New Roman" panose="02020603050405020304" pitchFamily="18" charset="0"/>
                <a:cs typeface="Times New Roman" panose="02020603050405020304" pitchFamily="18" charset="0"/>
              </a:rPr>
              <a:t>содержать  цели и задачи правового акта, основание или причину издания правового акта</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u="sng" dirty="0" smtClean="0">
                <a:solidFill>
                  <a:schemeClr val="accent5">
                    <a:lumMod val="50000"/>
                  </a:schemeClr>
                </a:solidFill>
                <a:latin typeface="Times New Roman" panose="02020603050405020304" pitchFamily="18" charset="0"/>
                <a:cs typeface="Times New Roman" panose="02020603050405020304" pitchFamily="18" charset="0"/>
              </a:rPr>
              <a:t>Не </a:t>
            </a:r>
            <a:r>
              <a:rPr lang="ru-RU" sz="1500" b="1" u="sng" dirty="0">
                <a:solidFill>
                  <a:schemeClr val="accent5">
                    <a:lumMod val="50000"/>
                  </a:schemeClr>
                </a:solidFill>
                <a:latin typeface="Times New Roman" panose="02020603050405020304" pitchFamily="18" charset="0"/>
                <a:cs typeface="Times New Roman" panose="02020603050405020304" pitchFamily="18" charset="0"/>
              </a:rPr>
              <a:t>содержит :</a:t>
            </a:r>
          </a:p>
          <a:p>
            <a:r>
              <a:rPr lang="ru-RU" sz="1500" b="1" dirty="0" smtClean="0">
                <a:solidFill>
                  <a:schemeClr val="accent5">
                    <a:lumMod val="50000"/>
                  </a:schemeClr>
                </a:solidFill>
                <a:latin typeface="Times New Roman" panose="02020603050405020304" pitchFamily="18" charset="0"/>
                <a:cs typeface="Times New Roman" panose="02020603050405020304" pitchFamily="18" charset="0"/>
              </a:rPr>
              <a:t>нормативные </a:t>
            </a:r>
            <a:r>
              <a:rPr lang="ru-RU" sz="1500" b="1" dirty="0">
                <a:solidFill>
                  <a:schemeClr val="accent5">
                    <a:lumMod val="50000"/>
                  </a:schemeClr>
                </a:solidFill>
                <a:latin typeface="Times New Roman" panose="02020603050405020304" pitchFamily="18" charset="0"/>
                <a:cs typeface="Times New Roman" panose="02020603050405020304" pitchFamily="18" charset="0"/>
              </a:rPr>
              <a:t>или распорядительные положения, поручения</a:t>
            </a:r>
          </a:p>
          <a:p>
            <a:r>
              <a:rPr lang="ru-RU" sz="1500" b="1" dirty="0">
                <a:solidFill>
                  <a:schemeClr val="accent5">
                    <a:lumMod val="50000"/>
                  </a:schemeClr>
                </a:solidFill>
                <a:latin typeface="Times New Roman" panose="02020603050405020304" pitchFamily="18" charset="0"/>
                <a:cs typeface="Times New Roman" panose="02020603050405020304" pitchFamily="18" charset="0"/>
              </a:rPr>
              <a:t>положения о признании утратившими силу (отмене) или изменении других правовых актов</a:t>
            </a:r>
          </a:p>
          <a:p>
            <a:r>
              <a:rPr lang="ru-RU" sz="1500" b="1" dirty="0">
                <a:solidFill>
                  <a:schemeClr val="accent5">
                    <a:lumMod val="50000"/>
                  </a:schemeClr>
                </a:solidFill>
                <a:latin typeface="Times New Roman" panose="02020603050405020304" pitchFamily="18" charset="0"/>
                <a:cs typeface="Times New Roman" panose="02020603050405020304" pitchFamily="18" charset="0"/>
              </a:rPr>
              <a:t>определения понятий, терминов</a:t>
            </a:r>
          </a:p>
          <a:p>
            <a:r>
              <a:rPr lang="ru-RU" sz="1500" b="1" dirty="0">
                <a:solidFill>
                  <a:schemeClr val="accent5">
                    <a:lumMod val="50000"/>
                  </a:schemeClr>
                </a:solidFill>
                <a:latin typeface="Times New Roman" panose="02020603050405020304" pitchFamily="18" charset="0"/>
                <a:cs typeface="Times New Roman" panose="02020603050405020304" pitchFamily="18" charset="0"/>
              </a:rPr>
              <a:t>не формулирует предмет регулирования правового акта</a:t>
            </a:r>
          </a:p>
          <a:p>
            <a:r>
              <a:rPr lang="ru-RU" sz="1500" b="1" dirty="0">
                <a:solidFill>
                  <a:schemeClr val="accent5">
                    <a:lumMod val="50000"/>
                  </a:schemeClr>
                </a:solidFill>
                <a:latin typeface="Times New Roman" panose="02020603050405020304" pitchFamily="18" charset="0"/>
                <a:cs typeface="Times New Roman" panose="02020603050405020304" pitchFamily="18" charset="0"/>
              </a:rPr>
              <a:t>не нумеруется</a:t>
            </a:r>
          </a:p>
          <a:p>
            <a:r>
              <a:rPr lang="ru-RU" sz="1500" b="1" dirty="0">
                <a:solidFill>
                  <a:schemeClr val="accent5">
                    <a:lumMod val="50000"/>
                  </a:schemeClr>
                </a:solidFill>
                <a:latin typeface="Times New Roman" panose="02020603050405020304" pitchFamily="18" charset="0"/>
                <a:cs typeface="Times New Roman" panose="02020603050405020304" pitchFamily="18" charset="0"/>
              </a:rPr>
              <a:t>не делится на пункты,  подпункты или абзацы</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500" b="1" dirty="0" smtClean="0">
                <a:solidFill>
                  <a:schemeClr val="accent4">
                    <a:lumMod val="50000"/>
                  </a:schemeClr>
                </a:solidFill>
                <a:latin typeface="Times New Roman" panose="02020603050405020304" pitchFamily="18" charset="0"/>
                <a:cs typeface="Times New Roman" panose="02020603050405020304" pitchFamily="18" charset="0"/>
              </a:rPr>
              <a:t>В </a:t>
            </a:r>
            <a:r>
              <a:rPr lang="ru-RU" sz="1500" b="1" dirty="0">
                <a:solidFill>
                  <a:schemeClr val="accent4">
                    <a:lumMod val="50000"/>
                  </a:schemeClr>
                </a:solidFill>
                <a:latin typeface="Times New Roman" panose="02020603050405020304" pitchFamily="18" charset="0"/>
                <a:cs typeface="Times New Roman" panose="02020603050405020304" pitchFamily="18" charset="0"/>
              </a:rPr>
              <a:t>постановлениях преамбула завершается словом «постановляю», соответственно в решениях «решил»</a:t>
            </a:r>
          </a:p>
          <a:p>
            <a:endParaRPr lang="ru-RU" sz="16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873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Постановляющая (содержательная) </a:t>
            </a:r>
            <a:r>
              <a:rPr lang="ru-RU" sz="1200" b="1" dirty="0">
                <a:solidFill>
                  <a:schemeClr val="bg2">
                    <a:lumMod val="25000"/>
                  </a:schemeClr>
                </a:solidFill>
                <a:latin typeface="Times New Roman" panose="02020603050405020304" pitchFamily="18" charset="0"/>
                <a:cs typeface="Times New Roman" panose="02020603050405020304" pitchFamily="18" charset="0"/>
              </a:rPr>
              <a:t>часть</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12</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7225" y="186609"/>
            <a:ext cx="8454119" cy="5309146"/>
          </a:xfrm>
          <a:prstGeom prst="rect">
            <a:avLst/>
          </a:prstGeom>
          <a:noFill/>
        </p:spPr>
        <p:txBody>
          <a:bodyPr wrap="square" rtlCol="0">
            <a:spAutoFit/>
          </a:bodyPr>
          <a:lstStyle/>
          <a:p>
            <a:r>
              <a:rPr lang="ru-RU" sz="1400" b="1" dirty="0">
                <a:solidFill>
                  <a:schemeClr val="accent4">
                    <a:lumMod val="50000"/>
                  </a:schemeClr>
                </a:solidFill>
                <a:latin typeface="Times New Roman" panose="02020603050405020304" pitchFamily="18" charset="0"/>
                <a:cs typeface="Times New Roman" panose="02020603050405020304" pitchFamily="18" charset="0"/>
              </a:rPr>
              <a:t>Содержит </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поручения</a:t>
            </a:r>
            <a:r>
              <a:rPr lang="ru-RU" sz="1400" b="1" dirty="0">
                <a:solidFill>
                  <a:schemeClr val="accent4">
                    <a:lumMod val="50000"/>
                  </a:schemeClr>
                </a:solidFill>
                <a:latin typeface="Times New Roman" panose="02020603050405020304" pitchFamily="18" charset="0"/>
                <a:cs typeface="Times New Roman" panose="02020603050405020304" pitchFamily="18" charset="0"/>
              </a:rPr>
              <a:t>, указывающие набор действий, которые предписывается </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выполнить, сроки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выполнения указанных </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действий, положения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об утверждении приложений</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Структурные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единицы:</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u="sng" dirty="0" smtClean="0">
                <a:solidFill>
                  <a:schemeClr val="accent4">
                    <a:lumMod val="50000"/>
                  </a:schemeClr>
                </a:solidFill>
                <a:latin typeface="Times New Roman" panose="02020603050405020304" pitchFamily="18" charset="0"/>
                <a:cs typeface="Times New Roman" panose="02020603050405020304" pitchFamily="18" charset="0"/>
              </a:rPr>
              <a:t>раздел</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(имеет порядковый номер, обозначаемый римскими цифрами; имеет наименование; обозначение и наименование раздела печатаются прописными буквами по центру страницы одно под другим, наименование раздела печатается полужирным шрифтом) </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u="sng" dirty="0" smtClean="0">
                <a:solidFill>
                  <a:schemeClr val="accent4">
                    <a:lumMod val="50000"/>
                  </a:schemeClr>
                </a:solidFill>
                <a:latin typeface="Times New Roman" panose="02020603050405020304" pitchFamily="18" charset="0"/>
                <a:cs typeface="Times New Roman" panose="02020603050405020304" pitchFamily="18" charset="0"/>
              </a:rPr>
              <a:t>глава</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(нумеруется арабскими цифрами; имеет наименование; обозначение главы печатается с прописной буквы и абзацного отступа; наименование главы печатается с прописной буквы полужирным шрифтом в одну строку с обозначением номера главы, после которого ставится точка)</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u="sng" dirty="0" smtClean="0">
                <a:solidFill>
                  <a:schemeClr val="accent4">
                    <a:lumMod val="50000"/>
                  </a:schemeClr>
                </a:solidFill>
                <a:latin typeface="Times New Roman" panose="02020603050405020304" pitchFamily="18" charset="0"/>
                <a:cs typeface="Times New Roman" panose="02020603050405020304" pitchFamily="18" charset="0"/>
              </a:rPr>
              <a:t>статья</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(имеет порядковый номер, обозначаемый арабскими цифрами; может не иметь наименования)</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u="sng" dirty="0" smtClean="0">
                <a:solidFill>
                  <a:schemeClr val="accent4">
                    <a:lumMod val="50000"/>
                  </a:schemeClr>
                </a:solidFill>
                <a:latin typeface="Times New Roman" panose="02020603050405020304" pitchFamily="18" charset="0"/>
                <a:cs typeface="Times New Roman" panose="02020603050405020304" pitchFamily="18" charset="0"/>
              </a:rPr>
              <a:t>пункт</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(номера пунктов обозначаются арабскими цифрами по порядку) </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u="sng" dirty="0" smtClean="0">
                <a:solidFill>
                  <a:schemeClr val="accent4">
                    <a:lumMod val="50000"/>
                  </a:schemeClr>
                </a:solidFill>
                <a:latin typeface="Times New Roman" panose="02020603050405020304" pitchFamily="18" charset="0"/>
                <a:cs typeface="Times New Roman" panose="02020603050405020304" pitchFamily="18" charset="0"/>
              </a:rPr>
              <a:t>подпункт</a:t>
            </a:r>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dirty="0">
                <a:solidFill>
                  <a:schemeClr val="accent4">
                    <a:lumMod val="50000"/>
                  </a:schemeClr>
                </a:solidFill>
                <a:latin typeface="Times New Roman" panose="02020603050405020304" pitchFamily="18" charset="0"/>
                <a:cs typeface="Times New Roman" panose="02020603050405020304" pitchFamily="18" charset="0"/>
              </a:rPr>
              <a:t>(номер подпункта состоит из номера пункта и порядкового номера подпункта через точку, либо буквенную нумерацию в виде строчной буквы русского алфавита с закрывающей круглой скобкой)</a:t>
            </a:r>
          </a:p>
          <a:p>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1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400" b="1" u="sng" dirty="0">
                <a:solidFill>
                  <a:schemeClr val="accent4">
                    <a:lumMod val="50000"/>
                  </a:schemeClr>
                </a:solidFill>
                <a:latin typeface="Times New Roman" panose="02020603050405020304" pitchFamily="18" charset="0"/>
                <a:cs typeface="Times New Roman" panose="02020603050405020304" pitchFamily="18" charset="0"/>
              </a:rPr>
              <a:t>абзац</a:t>
            </a:r>
            <a:r>
              <a:rPr lang="ru-RU" sz="1400" b="1" dirty="0">
                <a:solidFill>
                  <a:schemeClr val="accent4">
                    <a:lumMod val="50000"/>
                  </a:schemeClr>
                </a:solidFill>
                <a:latin typeface="Times New Roman" panose="02020603050405020304" pitchFamily="18" charset="0"/>
                <a:cs typeface="Times New Roman" panose="02020603050405020304" pitchFamily="18" charset="0"/>
              </a:rPr>
              <a:t> (печатается с красной строки с прописной буквы, других обозначений не имеет)</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sz="16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56925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Приложение</a:t>
            </a:r>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13</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7225" y="186609"/>
            <a:ext cx="8454119" cy="4170372"/>
          </a:xfrm>
          <a:prstGeom prst="rect">
            <a:avLst/>
          </a:prstGeom>
          <a:noFill/>
        </p:spPr>
        <p:txBody>
          <a:bodyPr wrap="square" rtlCol="0">
            <a:spAutoFit/>
          </a:bodyPr>
          <a:lstStyle/>
          <a:p>
            <a:r>
              <a:rPr lang="ru-RU" b="1" dirty="0">
                <a:solidFill>
                  <a:schemeClr val="accent4">
                    <a:lumMod val="50000"/>
                  </a:schemeClr>
                </a:solidFill>
                <a:latin typeface="Times New Roman" panose="02020603050405020304" pitchFamily="18" charset="0"/>
                <a:cs typeface="Times New Roman" panose="02020603050405020304" pitchFamily="18" charset="0"/>
              </a:rPr>
              <a:t>Является неотъемлемой частью соответствующих муниципальных правовых актов и имеет равную с ними юридическую силу </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Должно </a:t>
            </a:r>
            <a:r>
              <a:rPr lang="ru-RU" b="1" dirty="0">
                <a:solidFill>
                  <a:schemeClr val="accent4">
                    <a:lumMod val="50000"/>
                  </a:schemeClr>
                </a:solidFill>
                <a:latin typeface="Times New Roman" panose="02020603050405020304" pitchFamily="18" charset="0"/>
                <a:cs typeface="Times New Roman" panose="02020603050405020304" pitchFamily="18" charset="0"/>
              </a:rPr>
              <a:t>иметь наименование. </a:t>
            </a:r>
            <a:r>
              <a:rPr lang="ru-RU" dirty="0">
                <a:solidFill>
                  <a:schemeClr val="accent4">
                    <a:lumMod val="50000"/>
                  </a:schemeClr>
                </a:solidFill>
                <a:latin typeface="Times New Roman" panose="02020603050405020304" pitchFamily="18" charset="0"/>
                <a:cs typeface="Times New Roman" panose="02020603050405020304" pitchFamily="18" charset="0"/>
              </a:rPr>
              <a:t>Наименование, содержащееся в приложении, должно совпадать с наименованием приложения, указанным в постановляющей </a:t>
            </a:r>
            <a:r>
              <a:rPr lang="ru-RU" dirty="0" smtClean="0">
                <a:solidFill>
                  <a:schemeClr val="accent4">
                    <a:lumMod val="50000"/>
                  </a:schemeClr>
                </a:solidFill>
                <a:latin typeface="Times New Roman" panose="02020603050405020304" pitchFamily="18" charset="0"/>
                <a:cs typeface="Times New Roman" panose="02020603050405020304" pitchFamily="18" charset="0"/>
              </a:rPr>
              <a:t>(содержательной) </a:t>
            </a:r>
            <a:r>
              <a:rPr lang="ru-RU" dirty="0">
                <a:solidFill>
                  <a:schemeClr val="accent4">
                    <a:lumMod val="50000"/>
                  </a:schemeClr>
                </a:solidFill>
                <a:latin typeface="Times New Roman" panose="02020603050405020304" pitchFamily="18" charset="0"/>
                <a:cs typeface="Times New Roman" panose="02020603050405020304" pitchFamily="18" charset="0"/>
              </a:rPr>
              <a:t>части правового акта</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Гриф </a:t>
            </a:r>
            <a:r>
              <a:rPr lang="ru-RU" b="1" dirty="0">
                <a:solidFill>
                  <a:schemeClr val="accent4">
                    <a:lumMod val="50000"/>
                  </a:schemeClr>
                </a:solidFill>
                <a:latin typeface="Times New Roman" panose="02020603050405020304" pitchFamily="18" charset="0"/>
                <a:cs typeface="Times New Roman" panose="02020603050405020304" pitchFamily="18" charset="0"/>
              </a:rPr>
              <a:t>утверждения приложения должен содержать ссылку на акт к которому оно прилагается (</a:t>
            </a:r>
            <a:r>
              <a:rPr lang="ru-RU" dirty="0">
                <a:solidFill>
                  <a:schemeClr val="accent4">
                    <a:lumMod val="50000"/>
                  </a:schemeClr>
                </a:solidFill>
                <a:latin typeface="Times New Roman" panose="02020603050405020304" pitchFamily="18" charset="0"/>
                <a:cs typeface="Times New Roman" panose="02020603050405020304" pitchFamily="18" charset="0"/>
              </a:rPr>
              <a:t>вид акта, принявший орган, дата и номер акта</a:t>
            </a:r>
            <a:r>
              <a:rPr lang="ru-RU" b="1" dirty="0">
                <a:solidFill>
                  <a:schemeClr val="accent4">
                    <a:lumMod val="50000"/>
                  </a:schemeClr>
                </a:solidFill>
                <a:latin typeface="Times New Roman" panose="02020603050405020304" pitchFamily="18" charset="0"/>
                <a:cs typeface="Times New Roman" panose="02020603050405020304" pitchFamily="18" charset="0"/>
              </a:rPr>
              <a:t>) и номер приложения (</a:t>
            </a:r>
            <a:r>
              <a:rPr lang="ru-RU" dirty="0">
                <a:solidFill>
                  <a:schemeClr val="accent4">
                    <a:lumMod val="50000"/>
                  </a:schemeClr>
                </a:solidFill>
                <a:latin typeface="Times New Roman" panose="02020603050405020304" pitchFamily="18" charset="0"/>
                <a:cs typeface="Times New Roman" panose="02020603050405020304" pitchFamily="18" charset="0"/>
              </a:rPr>
              <a:t>если приложений несколько</a:t>
            </a:r>
            <a:r>
              <a:rPr lang="ru-RU" b="1" dirty="0">
                <a:solidFill>
                  <a:schemeClr val="accent4">
                    <a:lumMod val="50000"/>
                  </a:schemeClr>
                </a:solidFill>
                <a:latin typeface="Times New Roman" panose="02020603050405020304" pitchFamily="18" charset="0"/>
                <a:cs typeface="Times New Roman" panose="02020603050405020304" pitchFamily="18" charset="0"/>
              </a:rPr>
              <a:t>)</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bg2">
                    <a:lumMod val="25000"/>
                  </a:schemeClr>
                </a:solidFill>
                <a:latin typeface="Times New Roman" panose="02020603050405020304" pitchFamily="18" charset="0"/>
                <a:cs typeface="Times New Roman" panose="02020603050405020304" pitchFamily="18" charset="0"/>
              </a:rPr>
              <a:t>Виды </a:t>
            </a:r>
            <a:r>
              <a:rPr lang="ru-RU" b="1" dirty="0">
                <a:solidFill>
                  <a:schemeClr val="bg2">
                    <a:lumMod val="25000"/>
                  </a:schemeClr>
                </a:solidFill>
                <a:latin typeface="Times New Roman" panose="02020603050405020304" pitchFamily="18" charset="0"/>
                <a:cs typeface="Times New Roman" panose="02020603050405020304" pitchFamily="18" charset="0"/>
              </a:rPr>
              <a:t>приложений: текстовые, таблицы, графики, карты, схемы, образцы и формы документов и др.</a:t>
            </a:r>
          </a:p>
          <a:p>
            <a:endParaRPr lang="ru-RU" sz="1500" b="1"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sz="16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0624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461665"/>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 Требования к терминологии, </a:t>
            </a:r>
            <a:br>
              <a:rPr lang="ru-RU" sz="1200" b="1" dirty="0">
                <a:solidFill>
                  <a:schemeClr val="bg2">
                    <a:lumMod val="25000"/>
                  </a:schemeClr>
                </a:solidFill>
                <a:latin typeface="Times New Roman" panose="02020603050405020304" pitchFamily="18" charset="0"/>
                <a:cs typeface="Times New Roman" panose="02020603050405020304" pitchFamily="18" charset="0"/>
              </a:rPr>
            </a:br>
            <a:r>
              <a:rPr lang="ru-RU" sz="1200" b="1" dirty="0">
                <a:solidFill>
                  <a:schemeClr val="bg2">
                    <a:lumMod val="25000"/>
                  </a:schemeClr>
                </a:solidFill>
                <a:latin typeface="Times New Roman" panose="02020603050405020304" pitchFamily="18" charset="0"/>
                <a:cs typeface="Times New Roman" panose="02020603050405020304" pitchFamily="18" charset="0"/>
              </a:rPr>
              <a:t>используемой в муниципальных правовых актах</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14</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Скругленный прямоугольник 2"/>
          <p:cNvSpPr/>
          <p:nvPr/>
        </p:nvSpPr>
        <p:spPr>
          <a:xfrm>
            <a:off x="667342" y="855251"/>
            <a:ext cx="3816424" cy="194421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2483768" y="2946355"/>
            <a:ext cx="4464496" cy="2016224"/>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4736125" y="843558"/>
            <a:ext cx="3634439" cy="194421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683568" y="855251"/>
            <a:ext cx="3384376" cy="2031325"/>
          </a:xfrm>
          <a:prstGeom prst="rect">
            <a:avLst/>
          </a:prstGeom>
          <a:noFill/>
        </p:spPr>
        <p:txBody>
          <a:bodyPr wrap="square" rtlCol="0">
            <a:spAutoFit/>
          </a:bodyPr>
          <a:lstStyle/>
          <a:p>
            <a:pPr algn="ctr"/>
            <a:r>
              <a:rPr lang="ru-RU" sz="1400" dirty="0">
                <a:solidFill>
                  <a:schemeClr val="accent4">
                    <a:lumMod val="50000"/>
                  </a:schemeClr>
                </a:solidFill>
                <a:latin typeface="Times New Roman" panose="02020603050405020304" pitchFamily="18" charset="0"/>
                <a:cs typeface="Times New Roman" panose="02020603050405020304" pitchFamily="18" charset="0"/>
              </a:rPr>
              <a:t>Текст должен быть лаконичным и содержательно согласованным, исключающим двусмысленное толкование, декларации, повторы, неприменимые или невыполнимые на практике нормы, а также нормы, неисполнение которых не влечет последствий для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правоприменителей</a:t>
            </a: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a:p>
            <a:pPr algn="ct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256075" y="907725"/>
            <a:ext cx="2842351" cy="2031325"/>
          </a:xfrm>
          <a:prstGeom prst="rect">
            <a:avLst/>
          </a:prstGeom>
          <a:noFill/>
        </p:spPr>
        <p:txBody>
          <a:bodyPr wrap="square" rtlCol="0">
            <a:spAutoFit/>
          </a:bodyPr>
          <a:lstStyle/>
          <a:p>
            <a:pPr algn="ctr"/>
            <a:r>
              <a:rPr lang="ru-RU" sz="1400" dirty="0">
                <a:solidFill>
                  <a:schemeClr val="accent4">
                    <a:lumMod val="50000"/>
                  </a:schemeClr>
                </a:solidFill>
                <a:latin typeface="Times New Roman" panose="02020603050405020304" pitchFamily="18" charset="0"/>
                <a:cs typeface="Times New Roman" panose="02020603050405020304" pitchFamily="18" charset="0"/>
              </a:rPr>
              <a:t>Должен быть соблюден принцип единства терминологии с федеральным законодательством, законодательством Новосибирской области, уставом муниципального образования, а также по тексту муниципального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нормативного правового </a:t>
            </a:r>
            <a:r>
              <a:rPr lang="ru-RU" sz="1400" dirty="0">
                <a:solidFill>
                  <a:schemeClr val="accent4">
                    <a:lumMod val="50000"/>
                  </a:schemeClr>
                </a:solidFill>
                <a:latin typeface="Times New Roman" panose="02020603050405020304" pitchFamily="18" charset="0"/>
                <a:cs typeface="Times New Roman" panose="02020603050405020304" pitchFamily="18" charset="0"/>
              </a:rPr>
              <a:t>акта</a:t>
            </a:r>
          </a:p>
          <a:p>
            <a:pPr algn="ct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3124315" y="2952978"/>
            <a:ext cx="2952328" cy="2031325"/>
          </a:xfrm>
          <a:prstGeom prst="rect">
            <a:avLst/>
          </a:prstGeom>
          <a:noFill/>
        </p:spPr>
        <p:txBody>
          <a:bodyPr wrap="square" rtlCol="0">
            <a:spAutoFit/>
          </a:bodyPr>
          <a:lstStyle/>
          <a:p>
            <a:pPr algn="ctr"/>
            <a:r>
              <a:rPr lang="ru-RU" sz="1400" dirty="0">
                <a:solidFill>
                  <a:schemeClr val="accent4">
                    <a:lumMod val="50000"/>
                  </a:schemeClr>
                </a:solidFill>
                <a:latin typeface="Times New Roman" panose="02020603050405020304" pitchFamily="18" charset="0"/>
                <a:cs typeface="Times New Roman" panose="02020603050405020304" pitchFamily="18" charset="0"/>
              </a:rPr>
              <a:t>Не рекомендуется давать определения тем понятиям и терминам, которые имеют общепризнанное значение или уже имеют определения в актах федерального или областного законодательства, регулирующих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аналогичные правоотношения</a:t>
            </a: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a:p>
            <a:pPr algn="ct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0667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Правила оформления текста муниципального правового акта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15</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Скругленный прямоугольник 2"/>
          <p:cNvSpPr/>
          <p:nvPr/>
        </p:nvSpPr>
        <p:spPr>
          <a:xfrm>
            <a:off x="667342" y="699542"/>
            <a:ext cx="7655068" cy="3888432"/>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714850" y="915566"/>
            <a:ext cx="7560051" cy="3570208"/>
          </a:xfrm>
          <a:prstGeom prst="rect">
            <a:avLst/>
          </a:prstGeom>
          <a:noFill/>
        </p:spPr>
        <p:txBody>
          <a:bodyPr wrap="square" rtlCol="0">
            <a:spAutoFit/>
          </a:bodyPr>
          <a:lstStyle/>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Муниципальные нормативные правовые акты излагаются на русском языке с соблюдением официально-делового стиля и использованием юридической терминологии.</a:t>
            </a:r>
          </a:p>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Если у понятия существует определение, данное в акте более высокой юридической силы, регулирующем сходные общественные отношения, необходимо использовать данное понятия именно в этом значении</a:t>
            </a:r>
          </a:p>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Не рекомендуется для описания одного и того же предмета или явления использовать разные термины</a:t>
            </a:r>
          </a:p>
          <a:p>
            <a:pPr algn="ctr"/>
            <a:endParaRPr lang="ru-RU" sz="28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614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Правила оформления текста муниципального правового акта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16</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Скругленный прямоугольник 11"/>
          <p:cNvSpPr/>
          <p:nvPr/>
        </p:nvSpPr>
        <p:spPr>
          <a:xfrm>
            <a:off x="611560" y="483518"/>
            <a:ext cx="7901634" cy="417646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933702" y="740479"/>
            <a:ext cx="7272808" cy="3662541"/>
          </a:xfrm>
          <a:prstGeom prst="rect">
            <a:avLst/>
          </a:prstGeom>
          <a:noFill/>
        </p:spPr>
        <p:txBody>
          <a:bodyPr wrap="square" rtlCol="0">
            <a:spAutoFit/>
          </a:bodyPr>
          <a:lstStyle/>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При использовании в муниципальных правовых актах понятий, не являющихся общепринятыми, или понятий, определения которых отсутствуют в нормативных правовых актах, необходимо давать их определения в самих муниципальных правовых актах. При этом, одни и те же понятия в муниципальных правовых актах должны употребляться в одном значении</a:t>
            </a:r>
          </a:p>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Ссылки в муниципальных правовых актах на другие нормативные правовые акты должны включать даты их принятия, номера и названия</a:t>
            </a:r>
          </a:p>
          <a:p>
            <a:endParaRPr lang="ru-RU" sz="12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1755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Правила оформления текста муниципального правового акта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17</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Скругленный прямоугольник 8"/>
          <p:cNvSpPr/>
          <p:nvPr/>
        </p:nvSpPr>
        <p:spPr>
          <a:xfrm>
            <a:off x="611561" y="483518"/>
            <a:ext cx="7759004" cy="417646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846856" y="915566"/>
            <a:ext cx="7528559" cy="3354765"/>
          </a:xfrm>
          <a:prstGeom prst="rect">
            <a:avLst/>
          </a:prstGeom>
          <a:noFill/>
        </p:spPr>
        <p:txBody>
          <a:bodyPr wrap="square" rtlCol="0">
            <a:spAutoFit/>
          </a:bodyPr>
          <a:lstStyle/>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Использование сокращений и аббревиатур в правовых актах допускается только в случае их предварительной расшифровки</a:t>
            </a:r>
          </a:p>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Вводить сокращение или аббревиатуру можно после первого использования полной формулировки в тексте правового акта. Сокращение действует в пределах одного правового акта. Если муниципальный нормативный правовой акт имеет приложения, вводить сокращения необходимо отдельно для основного документа и для каждого из приложений</a:t>
            </a:r>
          </a:p>
          <a:p>
            <a:pPr algn="ctr"/>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4035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Правила оформления текста муниципального правового акта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18</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Скругленный прямоугольник 7"/>
          <p:cNvSpPr/>
          <p:nvPr/>
        </p:nvSpPr>
        <p:spPr>
          <a:xfrm>
            <a:off x="669698" y="555527"/>
            <a:ext cx="7744583" cy="417646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1301630" y="1596175"/>
            <a:ext cx="6480720" cy="2123658"/>
          </a:xfrm>
          <a:prstGeom prst="rect">
            <a:avLst/>
          </a:prstGeom>
          <a:noFill/>
        </p:spPr>
        <p:txBody>
          <a:bodyPr wrap="square" rtlCol="0">
            <a:spAutoFit/>
          </a:bodyPr>
          <a:lstStyle/>
          <a:p>
            <a:pPr algn="ctr"/>
            <a:r>
              <a:rPr lang="ru-RU" sz="2200" dirty="0">
                <a:solidFill>
                  <a:schemeClr val="accent4">
                    <a:lumMod val="50000"/>
                  </a:schemeClr>
                </a:solidFill>
                <a:latin typeface="Times New Roman" panose="02020603050405020304" pitchFamily="18" charset="0"/>
                <a:cs typeface="Times New Roman" panose="02020603050405020304" pitchFamily="18" charset="0"/>
              </a:rPr>
              <a:t>Необходимо избегать дублирования норм, содержащихся в федеральных законах и иных правовых актах Российской Федерации, законах и иных правовых актах Новосибирской области, а также в уставе муниципального образования </a:t>
            </a:r>
            <a:endParaRPr lang="ru-RU" sz="2200" dirty="0" smtClean="0">
              <a:solidFill>
                <a:schemeClr val="accent4">
                  <a:lumMod val="50000"/>
                </a:schemeClr>
              </a:solidFill>
              <a:latin typeface="Times New Roman" panose="02020603050405020304" pitchFamily="18" charset="0"/>
              <a:cs typeface="Times New Roman" panose="02020603050405020304" pitchFamily="18" charset="0"/>
            </a:endParaRPr>
          </a:p>
          <a:p>
            <a:pPr algn="ctr"/>
            <a:endParaRPr lang="ru-RU" sz="22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7444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Типичные </a:t>
            </a:r>
            <a:r>
              <a:rPr lang="ru-RU" sz="1200" b="1" dirty="0">
                <a:solidFill>
                  <a:schemeClr val="bg2">
                    <a:lumMod val="25000"/>
                  </a:schemeClr>
                </a:solidFill>
                <a:latin typeface="Times New Roman" panose="02020603050405020304" pitchFamily="18" charset="0"/>
                <a:cs typeface="Times New Roman" panose="02020603050405020304" pitchFamily="18" charset="0"/>
              </a:rPr>
              <a:t>нарушения правил юридико-технического оформления</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19</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07504" y="401315"/>
            <a:ext cx="8928992" cy="5386090"/>
          </a:xfrm>
          <a:prstGeom prst="rect">
            <a:avLst/>
          </a:prstGeom>
          <a:noFill/>
        </p:spPr>
        <p:txBody>
          <a:bodyPr wrap="square" rtlCol="0">
            <a:spAutoFit/>
          </a:bodyPr>
          <a:lstStyle/>
          <a:p>
            <a:pPr algn="just"/>
            <a:r>
              <a:rPr lang="ru-RU" sz="1400" b="1" dirty="0" smtClean="0">
                <a:solidFill>
                  <a:schemeClr val="accent6">
                    <a:lumMod val="50000"/>
                  </a:schemeClr>
                </a:solidFill>
                <a:latin typeface="Times New Roman" panose="02020603050405020304" pitchFamily="18" charset="0"/>
                <a:cs typeface="Times New Roman" panose="02020603050405020304" pitchFamily="18" charset="0"/>
              </a:rPr>
              <a:t>В </a:t>
            </a:r>
            <a:r>
              <a:rPr lang="ru-RU" sz="1400" b="1" dirty="0">
                <a:solidFill>
                  <a:schemeClr val="accent6">
                    <a:lumMod val="50000"/>
                  </a:schemeClr>
                </a:solidFill>
                <a:latin typeface="Times New Roman" panose="02020603050405020304" pitchFamily="18" charset="0"/>
                <a:cs typeface="Times New Roman" panose="02020603050405020304" pitchFamily="18" charset="0"/>
              </a:rPr>
              <a:t>тексте акта используются устаревшие формулировки, даны определения, отличные от тех, которые употребляются в федеральном и региональном </a:t>
            </a:r>
            <a:r>
              <a:rPr lang="ru-RU" sz="1400" b="1" dirty="0" smtClean="0">
                <a:solidFill>
                  <a:schemeClr val="accent6">
                    <a:lumMod val="50000"/>
                  </a:schemeClr>
                </a:solidFill>
                <a:latin typeface="Times New Roman" panose="02020603050405020304" pitchFamily="18" charset="0"/>
                <a:cs typeface="Times New Roman" panose="02020603050405020304" pitchFamily="18" charset="0"/>
              </a:rPr>
              <a:t>законодательстве </a:t>
            </a:r>
            <a:r>
              <a:rPr lang="ru-RU" sz="1200" dirty="0" smtClean="0">
                <a:solidFill>
                  <a:schemeClr val="bg2">
                    <a:lumMod val="25000"/>
                  </a:schemeClr>
                </a:solidFill>
                <a:latin typeface="Times New Roman" panose="02020603050405020304" pitchFamily="18" charset="0"/>
                <a:cs typeface="Times New Roman" panose="02020603050405020304" pitchFamily="18" charset="0"/>
              </a:rPr>
              <a:t>(например: ЕГРП, «дачное хозяйство» и т.д.)</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a:solidFill>
                  <a:schemeClr val="accent6">
                    <a:lumMod val="75000"/>
                  </a:schemeClr>
                </a:solidFill>
                <a:latin typeface="Times New Roman" panose="02020603050405020304" pitchFamily="18" charset="0"/>
                <a:cs typeface="Times New Roman" panose="02020603050405020304" pitchFamily="18" charset="0"/>
              </a:rPr>
              <a:t>В акте есть ссылки на недействующие нормативные правовые акты</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a:solidFill>
                  <a:schemeClr val="accent6">
                    <a:lumMod val="75000"/>
                  </a:schemeClr>
                </a:solidFill>
                <a:latin typeface="Times New Roman" panose="02020603050405020304" pitchFamily="18" charset="0"/>
                <a:cs typeface="Times New Roman" panose="02020603050405020304" pitchFamily="18" charset="0"/>
              </a:rPr>
              <a:t>Нарушается структура текста муниципального акта</a:t>
            </a:r>
            <a:r>
              <a:rPr lang="ru-RU" sz="1400" b="1" dirty="0">
                <a:solidFill>
                  <a:schemeClr val="accent4">
                    <a:lumMod val="50000"/>
                  </a:schemeClr>
                </a:solidFill>
                <a:latin typeface="Times New Roman" panose="02020603050405020304" pitchFamily="18" charset="0"/>
                <a:cs typeface="Times New Roman" panose="02020603050405020304" pitchFamily="18" charset="0"/>
              </a:rPr>
              <a:t> </a:t>
            </a:r>
            <a:r>
              <a:rPr lang="ru-RU" sz="1400" dirty="0" smtClean="0">
                <a:solidFill>
                  <a:schemeClr val="bg2">
                    <a:lumMod val="25000"/>
                  </a:schemeClr>
                </a:solidFill>
                <a:latin typeface="Times New Roman" panose="02020603050405020304" pitchFamily="18" charset="0"/>
                <a:cs typeface="Times New Roman" panose="02020603050405020304" pitchFamily="18" charset="0"/>
              </a:rPr>
              <a:t>(очень частое явление в административных регламентах)</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smtClean="0">
                <a:solidFill>
                  <a:schemeClr val="accent6">
                    <a:lumMod val="75000"/>
                  </a:schemeClr>
                </a:solidFill>
                <a:latin typeface="Times New Roman" panose="02020603050405020304" pitchFamily="18" charset="0"/>
                <a:cs typeface="Times New Roman" panose="02020603050405020304" pitchFamily="18" charset="0"/>
              </a:rPr>
              <a:t>Содержатся </a:t>
            </a:r>
            <a:r>
              <a:rPr lang="ru-RU" sz="1400" b="1" dirty="0">
                <a:solidFill>
                  <a:schemeClr val="accent6">
                    <a:lumMod val="75000"/>
                  </a:schemeClr>
                </a:solidFill>
                <a:latin typeface="Times New Roman" panose="02020603050405020304" pitchFamily="18" charset="0"/>
                <a:cs typeface="Times New Roman" panose="02020603050405020304" pitchFamily="18" charset="0"/>
              </a:rPr>
              <a:t>ссылки на иные муниципальные образования, а также органы местного самоуправления муниципальных образований, на территорию которых действие акта не </a:t>
            </a:r>
            <a:r>
              <a:rPr lang="ru-RU" sz="1400" b="1" dirty="0" smtClean="0">
                <a:solidFill>
                  <a:schemeClr val="accent6">
                    <a:lumMod val="75000"/>
                  </a:schemeClr>
                </a:solidFill>
                <a:latin typeface="Times New Roman" panose="02020603050405020304" pitchFamily="18" charset="0"/>
                <a:cs typeface="Times New Roman" panose="02020603050405020304" pitchFamily="18" charset="0"/>
              </a:rPr>
              <a:t>распространяется</a:t>
            </a:r>
            <a:r>
              <a:rPr lang="ru-RU" sz="1400" dirty="0">
                <a:solidFill>
                  <a:schemeClr val="bg2">
                    <a:lumMod val="25000"/>
                  </a:schemeClr>
                </a:solidFill>
                <a:latin typeface="Times New Roman" panose="02020603050405020304" pitchFamily="18" charset="0"/>
                <a:cs typeface="Times New Roman" panose="02020603050405020304" pitchFamily="18" charset="0"/>
              </a:rPr>
              <a:t> (очень частое </a:t>
            </a:r>
            <a:r>
              <a:rPr lang="ru-RU" sz="1400" dirty="0" smtClean="0">
                <a:solidFill>
                  <a:schemeClr val="bg2">
                    <a:lumMod val="25000"/>
                  </a:schemeClr>
                </a:solidFill>
                <a:latin typeface="Times New Roman" panose="02020603050405020304" pitchFamily="18" charset="0"/>
                <a:cs typeface="Times New Roman" panose="02020603050405020304" pitchFamily="18" charset="0"/>
              </a:rPr>
              <a:t>явление)</a:t>
            </a:r>
            <a:endParaRPr lang="ru-RU" sz="1400" b="1" dirty="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a:solidFill>
                  <a:schemeClr val="accent5">
                    <a:lumMod val="75000"/>
                  </a:schemeClr>
                </a:solidFill>
                <a:latin typeface="Times New Roman" panose="02020603050405020304" pitchFamily="18" charset="0"/>
                <a:cs typeface="Times New Roman" panose="02020603050405020304" pitchFamily="18" charset="0"/>
              </a:rPr>
              <a:t>Текст содержит грамматические и орфографические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ошибки</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Отсутствуют</a:t>
            </a:r>
            <a:r>
              <a:rPr lang="ru-RU" sz="1400" b="1" dirty="0">
                <a:solidFill>
                  <a:schemeClr val="accent5">
                    <a:lumMod val="75000"/>
                  </a:schemeClr>
                </a:solidFill>
                <a:latin typeface="Times New Roman" panose="02020603050405020304" pitchFamily="18" charset="0"/>
                <a:cs typeface="Times New Roman" panose="02020603050405020304" pitchFamily="18" charset="0"/>
              </a:rPr>
              <a:t>, не полностью или неверно указаны реквизиты </a:t>
            </a:r>
            <a:r>
              <a:rPr lang="ru-RU" sz="1400" b="1" dirty="0" smtClean="0">
                <a:solidFill>
                  <a:schemeClr val="accent5">
                    <a:lumMod val="75000"/>
                  </a:schemeClr>
                </a:solidFill>
                <a:latin typeface="Times New Roman" panose="02020603050405020304" pitchFamily="18" charset="0"/>
                <a:cs typeface="Times New Roman" panose="02020603050405020304" pitchFamily="18" charset="0"/>
              </a:rPr>
              <a:t>акта</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a:solidFill>
                  <a:schemeClr val="accent5">
                    <a:lumMod val="75000"/>
                  </a:schemeClr>
                </a:solidFill>
                <a:latin typeface="Times New Roman" panose="02020603050405020304" pitchFamily="18" charset="0"/>
                <a:cs typeface="Times New Roman" panose="02020603050405020304" pitchFamily="18" charset="0"/>
              </a:rPr>
              <a:t>Новый акт не отменяет устаревшие нормативные акты</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smtClean="0">
                <a:solidFill>
                  <a:schemeClr val="accent6">
                    <a:lumMod val="60000"/>
                    <a:lumOff val="40000"/>
                  </a:schemeClr>
                </a:solidFill>
                <a:latin typeface="Times New Roman" panose="02020603050405020304" pitchFamily="18" charset="0"/>
                <a:cs typeface="Times New Roman" panose="02020603050405020304" pitchFamily="18" charset="0"/>
              </a:rPr>
              <a:t>Названия </a:t>
            </a:r>
            <a:r>
              <a:rPr lang="ru-RU" sz="1400" b="1" dirty="0">
                <a:solidFill>
                  <a:schemeClr val="accent6">
                    <a:lumMod val="60000"/>
                    <a:lumOff val="40000"/>
                  </a:schemeClr>
                </a:solidFill>
                <a:latin typeface="Times New Roman" panose="02020603050405020304" pitchFamily="18" charset="0"/>
                <a:cs typeface="Times New Roman" panose="02020603050405020304" pitchFamily="18" charset="0"/>
              </a:rPr>
              <a:t>органов и учреждений не соответствуют их официальным </a:t>
            </a:r>
            <a:r>
              <a:rPr lang="ru-RU" sz="1400" b="1" dirty="0" smtClean="0">
                <a:solidFill>
                  <a:schemeClr val="accent6">
                    <a:lumMod val="60000"/>
                    <a:lumOff val="40000"/>
                  </a:schemeClr>
                </a:solidFill>
                <a:latin typeface="Times New Roman" panose="02020603050405020304" pitchFamily="18" charset="0"/>
                <a:cs typeface="Times New Roman" panose="02020603050405020304" pitchFamily="18" charset="0"/>
              </a:rPr>
              <a:t>наименованиям</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400" b="1" dirty="0" smtClean="0">
                <a:solidFill>
                  <a:schemeClr val="accent6">
                    <a:lumMod val="60000"/>
                    <a:lumOff val="40000"/>
                  </a:schemeClr>
                </a:solidFill>
                <a:latin typeface="Times New Roman" panose="02020603050405020304" pitchFamily="18" charset="0"/>
                <a:cs typeface="Times New Roman" panose="02020603050405020304" pitchFamily="18" charset="0"/>
              </a:rPr>
              <a:t>В </a:t>
            </a:r>
            <a:r>
              <a:rPr lang="ru-RU" sz="1400" b="1" dirty="0">
                <a:solidFill>
                  <a:schemeClr val="accent6">
                    <a:lumMod val="60000"/>
                    <a:lumOff val="40000"/>
                  </a:schemeClr>
                </a:solidFill>
                <a:latin typeface="Times New Roman" panose="02020603050405020304" pitchFamily="18" charset="0"/>
                <a:cs typeface="Times New Roman" panose="02020603050405020304" pitchFamily="18" charset="0"/>
              </a:rPr>
              <a:t>наименовании основного нормативного акта используется формулировка «в новой редакции», тогда как изложение нормативного правового акта или его структурной единицы в новой редакции считается внесением изменений</a:t>
            </a:r>
          </a:p>
          <a:p>
            <a:pPr algn="just"/>
            <a:endParaRPr lang="ru-RU" sz="1400" b="1" dirty="0" smtClean="0">
              <a:solidFill>
                <a:schemeClr val="accent4">
                  <a:lumMod val="50000"/>
                </a:schemeClr>
              </a:solidFill>
              <a:latin typeface="Times New Roman" panose="02020603050405020304" pitchFamily="18" charset="0"/>
              <a:cs typeface="Times New Roman" panose="02020603050405020304" pitchFamily="18" charset="0"/>
            </a:endParaRPr>
          </a:p>
          <a:p>
            <a:pPr marL="171450" indent="-171450" algn="just">
              <a:buFontTx/>
              <a:buChar char="-"/>
            </a:pPr>
            <a:endParaRPr lang="ru-RU" sz="1200" b="1"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endParaRPr lang="ru-RU" sz="1200" dirty="0" smtClean="0">
              <a:solidFill>
                <a:schemeClr val="accent4">
                  <a:lumMod val="50000"/>
                </a:schemeClr>
              </a:solidFill>
              <a:latin typeface="Times New Roman" panose="02020603050405020304" pitchFamily="18" charset="0"/>
              <a:cs typeface="Times New Roman" panose="02020603050405020304" pitchFamily="18" charset="0"/>
            </a:endParaRPr>
          </a:p>
          <a:p>
            <a:pPr algn="just"/>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0822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3963" y="90488"/>
            <a:ext cx="3905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19672" y="-9340"/>
            <a:ext cx="5688626"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Муниципальный правотворческий процесс </a:t>
            </a:r>
            <a:endParaRPr lang="ru-RU" sz="12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0" y="0"/>
            <a:ext cx="323528" cy="215444"/>
          </a:xfrm>
          <a:prstGeom prst="rect">
            <a:avLst/>
          </a:prstGeom>
          <a:noFill/>
        </p:spPr>
        <p:txBody>
          <a:bodyPr wrap="square" rtlCol="0">
            <a:spAutoFit/>
          </a:bodyPr>
          <a:lstStyle/>
          <a:p>
            <a:r>
              <a:rPr lang="ru-RU" sz="800" dirty="0" smtClean="0"/>
              <a:t>2</a:t>
            </a:r>
            <a:endParaRPr lang="ru-RU" sz="800" dirty="0"/>
          </a:p>
        </p:txBody>
      </p:sp>
      <p:sp>
        <p:nvSpPr>
          <p:cNvPr id="4" name="TextBox 3"/>
          <p:cNvSpPr txBox="1"/>
          <p:nvPr/>
        </p:nvSpPr>
        <p:spPr>
          <a:xfrm>
            <a:off x="161764" y="404063"/>
            <a:ext cx="8946740" cy="4462760"/>
          </a:xfrm>
          <a:prstGeom prst="rect">
            <a:avLst/>
          </a:prstGeom>
          <a:noFill/>
        </p:spPr>
        <p:txBody>
          <a:bodyPr wrap="square" rtlCol="0">
            <a:spAutoFit/>
          </a:bodyPr>
          <a:lstStyle/>
          <a:p>
            <a:r>
              <a:rPr lang="ru-RU" b="1" dirty="0">
                <a:solidFill>
                  <a:schemeClr val="accent4">
                    <a:lumMod val="50000"/>
                  </a:schemeClr>
                </a:solidFill>
                <a:latin typeface="Times New Roman" panose="02020603050405020304" pitchFamily="18" charset="0"/>
                <a:cs typeface="Times New Roman" panose="02020603050405020304" pitchFamily="18" charset="0"/>
              </a:rPr>
              <a:t>Публично-властная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деятельность</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осуществляемая </a:t>
            </a:r>
            <a:r>
              <a:rPr lang="ru-RU" b="1" dirty="0">
                <a:solidFill>
                  <a:schemeClr val="accent4">
                    <a:lumMod val="50000"/>
                  </a:schemeClr>
                </a:solidFill>
                <a:latin typeface="Times New Roman" panose="02020603050405020304" pitchFamily="18" charset="0"/>
                <a:cs typeface="Times New Roman" panose="02020603050405020304" pitchFamily="18" charset="0"/>
              </a:rPr>
              <a:t>в пределах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полномочий ОМС</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в </a:t>
            </a:r>
            <a:r>
              <a:rPr lang="ru-RU" b="1" dirty="0">
                <a:solidFill>
                  <a:schemeClr val="accent4">
                    <a:lumMod val="50000"/>
                  </a:schemeClr>
                </a:solidFill>
                <a:latin typeface="Times New Roman" panose="02020603050405020304" pitchFamily="18" charset="0"/>
                <a:cs typeface="Times New Roman" panose="02020603050405020304" pitchFamily="18" charset="0"/>
              </a:rPr>
              <a:t>соответствии с требованиями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законодательства </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по </a:t>
            </a:r>
            <a:r>
              <a:rPr lang="ru-RU" b="1" dirty="0">
                <a:solidFill>
                  <a:schemeClr val="accent4">
                    <a:lumMod val="50000"/>
                  </a:schemeClr>
                </a:solidFill>
                <a:latin typeface="Times New Roman" panose="02020603050405020304" pitchFamily="18" charset="0"/>
                <a:cs typeface="Times New Roman" panose="02020603050405020304" pitchFamily="18" charset="0"/>
              </a:rPr>
              <a:t>принятию (изданию) муниципальных правовых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актов </a:t>
            </a: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содержащих </a:t>
            </a:r>
            <a:r>
              <a:rPr lang="ru-RU" b="1" dirty="0">
                <a:solidFill>
                  <a:schemeClr val="accent4">
                    <a:lumMod val="50000"/>
                  </a:schemeClr>
                </a:solidFill>
                <a:latin typeface="Times New Roman" panose="02020603050405020304" pitchFamily="18" charset="0"/>
                <a:cs typeface="Times New Roman" panose="02020603050405020304" pitchFamily="18" charset="0"/>
              </a:rPr>
              <a:t>правовые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предписания обязательные </a:t>
            </a:r>
            <a:r>
              <a:rPr lang="ru-RU" b="1" dirty="0">
                <a:solidFill>
                  <a:schemeClr val="accent4">
                    <a:lumMod val="50000"/>
                  </a:schemeClr>
                </a:solidFill>
                <a:latin typeface="Times New Roman" panose="02020603050405020304" pitchFamily="18" charset="0"/>
                <a:cs typeface="Times New Roman" panose="02020603050405020304" pitchFamily="18" charset="0"/>
              </a:rPr>
              <a:t>для исполнения </a:t>
            </a:r>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устанавливающие, изменяющие, отменяющие </a:t>
            </a:r>
            <a:r>
              <a:rPr lang="ru-RU" b="1" dirty="0">
                <a:solidFill>
                  <a:schemeClr val="accent4">
                    <a:lumMod val="50000"/>
                  </a:schemeClr>
                </a:solidFill>
                <a:latin typeface="Times New Roman" panose="02020603050405020304" pitchFamily="18" charset="0"/>
                <a:cs typeface="Times New Roman" panose="02020603050405020304" pitchFamily="18" charset="0"/>
              </a:rPr>
              <a:t>общеобязательные требования </a:t>
            </a:r>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в </a:t>
            </a:r>
            <a:r>
              <a:rPr lang="ru-RU" b="1" dirty="0">
                <a:solidFill>
                  <a:schemeClr val="accent4">
                    <a:lumMod val="50000"/>
                  </a:schemeClr>
                </a:solidFill>
                <a:latin typeface="Times New Roman" panose="02020603050405020304" pitchFamily="18" charset="0"/>
                <a:cs typeface="Times New Roman" panose="02020603050405020304" pitchFamily="18" charset="0"/>
              </a:rPr>
              <a:t>целях решения вопросов местного значения </a:t>
            </a:r>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b="1"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b="1" dirty="0" smtClean="0">
                <a:solidFill>
                  <a:schemeClr val="accent4">
                    <a:lumMod val="50000"/>
                  </a:schemeClr>
                </a:solidFill>
                <a:latin typeface="Times New Roman" panose="02020603050405020304" pitchFamily="18" charset="0"/>
                <a:cs typeface="Times New Roman" panose="02020603050405020304" pitchFamily="18" charset="0"/>
              </a:rPr>
              <a:t>по </a:t>
            </a:r>
            <a:r>
              <a:rPr lang="ru-RU" b="1" dirty="0">
                <a:solidFill>
                  <a:schemeClr val="accent4">
                    <a:lumMod val="50000"/>
                  </a:schemeClr>
                </a:solidFill>
                <a:latin typeface="Times New Roman" panose="02020603050405020304" pitchFamily="18" charset="0"/>
                <a:cs typeface="Times New Roman" panose="02020603050405020304" pitchFamily="18" charset="0"/>
              </a:rPr>
              <a:t>вопросам осуществления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переданных отдельных </a:t>
            </a:r>
            <a:r>
              <a:rPr lang="ru-RU" b="1" dirty="0">
                <a:solidFill>
                  <a:schemeClr val="accent4">
                    <a:lumMod val="50000"/>
                  </a:schemeClr>
                </a:solidFill>
                <a:latin typeface="Times New Roman" panose="02020603050405020304" pitchFamily="18" charset="0"/>
                <a:cs typeface="Times New Roman" panose="02020603050405020304" pitchFamily="18" charset="0"/>
              </a:rPr>
              <a:t>государственных </a:t>
            </a:r>
            <a:r>
              <a:rPr lang="ru-RU" b="1" dirty="0" smtClean="0">
                <a:solidFill>
                  <a:schemeClr val="accent4">
                    <a:lumMod val="50000"/>
                  </a:schemeClr>
                </a:solidFill>
                <a:latin typeface="Times New Roman" panose="02020603050405020304" pitchFamily="18" charset="0"/>
                <a:cs typeface="Times New Roman" panose="02020603050405020304" pitchFamily="18" charset="0"/>
              </a:rPr>
              <a:t>полномочий</a:t>
            </a:r>
            <a:endParaRPr lang="ru-RU"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14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2748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461665"/>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Список документов, которые возможно использовать при разработке муниципальных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нормативных правовых </a:t>
            </a:r>
            <a:r>
              <a:rPr lang="ru-RU" sz="1200" b="1" dirty="0">
                <a:solidFill>
                  <a:schemeClr val="bg2">
                    <a:lumMod val="25000"/>
                  </a:schemeClr>
                </a:solidFill>
                <a:latin typeface="Times New Roman" panose="02020603050405020304" pitchFamily="18" charset="0"/>
                <a:cs typeface="Times New Roman" panose="02020603050405020304" pitchFamily="18" charset="0"/>
              </a:rPr>
              <a:t>актов</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20</a:t>
            </a:r>
          </a:p>
          <a:p>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79512" y="405483"/>
            <a:ext cx="8784976" cy="4339650"/>
          </a:xfrm>
          <a:prstGeom prst="rect">
            <a:avLst/>
          </a:prstGeom>
          <a:noFill/>
        </p:spPr>
        <p:txBody>
          <a:bodyPr wrap="square" rtlCol="0">
            <a:spAutoFit/>
          </a:bodyPr>
          <a:lstStyle/>
          <a:p>
            <a:pPr algn="just"/>
            <a:r>
              <a:rPr lang="ru-RU" sz="1100" b="1" dirty="0" smtClean="0">
                <a:solidFill>
                  <a:schemeClr val="accent4">
                    <a:lumMod val="50000"/>
                  </a:schemeClr>
                </a:solidFill>
                <a:latin typeface="Times New Roman" panose="02020603050405020304" pitchFamily="18" charset="0"/>
                <a:cs typeface="Times New Roman" panose="02020603050405020304" pitchFamily="18" charset="0"/>
              </a:rPr>
              <a:t>1. Методические рекомендации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по юридико-техническому оформлению законопроектов</a:t>
            </a:r>
            <a:r>
              <a:rPr lang="ru-RU" sz="1100" dirty="0">
                <a:solidFill>
                  <a:schemeClr val="accent4">
                    <a:lumMod val="50000"/>
                  </a:schemeClr>
                </a:solidFill>
                <a:latin typeface="Times New Roman" panose="02020603050405020304" pitchFamily="18" charset="0"/>
                <a:cs typeface="Times New Roman" panose="02020603050405020304" pitchFamily="18" charset="0"/>
              </a:rPr>
              <a:t>,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подготовленные </a:t>
            </a:r>
            <a:r>
              <a:rPr lang="ru-RU" sz="1100" dirty="0">
                <a:solidFill>
                  <a:schemeClr val="accent4">
                    <a:lumMod val="50000"/>
                  </a:schemeClr>
                </a:solidFill>
                <a:latin typeface="Times New Roman" panose="02020603050405020304" pitchFamily="18" charset="0"/>
                <a:cs typeface="Times New Roman" panose="02020603050405020304" pitchFamily="18" charset="0"/>
              </a:rPr>
              <a:t>Главным Государственно-правовым управлением Президента Российской Федерации, Правовым управлением Аппарата Государственной Думы Федерального Собрания Российской Федерации, Правовым управлением Аппарата Правительства Российской Федерации, Правовым управлением Аппарата Совета Федерации Федерального Собрания Российской Федерации, Министерством юстиции Российской Федерации, направленных письмом Аппарата Государственной Думы Федерального Собрания Российской Федерации от 18.11.2003 № вн2-18/490 (указанные рекомендации содержатся в правовой системе «Консультант Плюс</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p>
          <a:p>
            <a:pPr algn="just"/>
            <a:r>
              <a:rPr lang="ru-RU" sz="1100" b="1" dirty="0" smtClean="0">
                <a:solidFill>
                  <a:schemeClr val="accent4">
                    <a:lumMod val="50000"/>
                  </a:schemeClr>
                </a:solidFill>
                <a:latin typeface="Times New Roman" panose="02020603050405020304" pitchFamily="18" charset="0"/>
                <a:cs typeface="Times New Roman" panose="02020603050405020304" pitchFamily="18" charset="0"/>
              </a:rPr>
              <a:t>2. Комментарии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к Методическим рекомендациям по юридико-техническому оформлению законопроектов </a:t>
            </a:r>
            <a:r>
              <a:rPr lang="ru-RU" sz="1100" dirty="0">
                <a:solidFill>
                  <a:schemeClr val="accent4">
                    <a:lumMod val="50000"/>
                  </a:schemeClr>
                </a:solidFill>
                <a:latin typeface="Times New Roman" panose="02020603050405020304" pitchFamily="18" charset="0"/>
                <a:cs typeface="Times New Roman" panose="02020603050405020304" pitchFamily="18" charset="0"/>
              </a:rPr>
              <a:t>(разработаны Аппаратом ГД ФС РФ в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2013 </a:t>
            </a:r>
            <a:r>
              <a:rPr lang="ru-RU" sz="1100" dirty="0">
                <a:solidFill>
                  <a:schemeClr val="accent4">
                    <a:lumMod val="50000"/>
                  </a:schemeClr>
                </a:solidFill>
                <a:latin typeface="Times New Roman" panose="02020603050405020304" pitchFamily="18" charset="0"/>
                <a:cs typeface="Times New Roman" panose="02020603050405020304" pitchFamily="18" charset="0"/>
              </a:rPr>
              <a:t>году</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p>
          <a:p>
            <a:pPr algn="just"/>
            <a:r>
              <a:rPr lang="ru-RU" sz="1100" b="1" dirty="0" smtClean="0">
                <a:solidFill>
                  <a:schemeClr val="accent4">
                    <a:lumMod val="50000"/>
                  </a:schemeClr>
                </a:solidFill>
                <a:latin typeface="Times New Roman" panose="02020603050405020304" pitchFamily="18" charset="0"/>
                <a:cs typeface="Times New Roman" panose="02020603050405020304" pitchFamily="18" charset="0"/>
              </a:rPr>
              <a:t>3. Общие правила </a:t>
            </a:r>
            <a:r>
              <a:rPr lang="ru-RU" sz="1100" b="1" dirty="0">
                <a:solidFill>
                  <a:schemeClr val="accent4">
                    <a:lumMod val="50000"/>
                  </a:schemeClr>
                </a:solidFill>
                <a:latin typeface="Times New Roman" panose="02020603050405020304" pitchFamily="18" charset="0"/>
                <a:cs typeface="Times New Roman" panose="02020603050405020304" pitchFamily="18" charset="0"/>
              </a:rPr>
              <a:t>юридико-технического оформления, </a:t>
            </a:r>
            <a:r>
              <a:rPr lang="ru-RU" sz="1100" b="1" dirty="0" smtClean="0">
                <a:solidFill>
                  <a:schemeClr val="accent4">
                    <a:lumMod val="50000"/>
                  </a:schemeClr>
                </a:solidFill>
                <a:latin typeface="Times New Roman" panose="02020603050405020304" pitchFamily="18" charset="0"/>
                <a:cs typeface="Times New Roman" panose="02020603050405020304" pitchFamily="18" charset="0"/>
              </a:rPr>
              <a:t>применяемые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при подготовке нормативных правовых актов Новосибирской области</a:t>
            </a:r>
            <a:r>
              <a:rPr lang="ru-RU" sz="1100" dirty="0">
                <a:solidFill>
                  <a:schemeClr val="accent4">
                    <a:lumMod val="50000"/>
                  </a:schemeClr>
                </a:solidFill>
                <a:latin typeface="Times New Roman" panose="02020603050405020304" pitchFamily="18" charset="0"/>
                <a:cs typeface="Times New Roman" panose="02020603050405020304" pitchFamily="18" charset="0"/>
              </a:rPr>
              <a:t>,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утвержденные </a:t>
            </a:r>
            <a:r>
              <a:rPr lang="ru-RU" sz="1100" dirty="0">
                <a:solidFill>
                  <a:schemeClr val="accent4">
                    <a:lumMod val="50000"/>
                  </a:schemeClr>
                </a:solidFill>
                <a:latin typeface="Times New Roman" panose="02020603050405020304" pitchFamily="18" charset="0"/>
                <a:cs typeface="Times New Roman" panose="02020603050405020304" pitchFamily="18" charset="0"/>
              </a:rPr>
              <a:t>Законом Новосибирской области от 25.12.2006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№80-ОЗ </a:t>
            </a:r>
            <a:r>
              <a:rPr lang="ru-RU" sz="1100" dirty="0">
                <a:solidFill>
                  <a:schemeClr val="accent4">
                    <a:lumMod val="50000"/>
                  </a:schemeClr>
                </a:solidFill>
                <a:latin typeface="Times New Roman" panose="02020603050405020304" pitchFamily="18" charset="0"/>
                <a:cs typeface="Times New Roman" panose="02020603050405020304" pitchFamily="18" charset="0"/>
              </a:rPr>
              <a:t>«О нормативных правовых актах Новосибирской области</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p>
          <a:p>
            <a:pPr algn="just"/>
            <a:r>
              <a:rPr lang="ru-RU" sz="1100" b="1" dirty="0" smtClean="0">
                <a:solidFill>
                  <a:schemeClr val="accent4">
                    <a:lumMod val="50000"/>
                  </a:schemeClr>
                </a:solidFill>
                <a:latin typeface="Times New Roman" panose="02020603050405020304" pitchFamily="18" charset="0"/>
                <a:cs typeface="Times New Roman" panose="02020603050405020304" pitchFamily="18" charset="0"/>
              </a:rPr>
              <a:t>4. Государственные стандарты, введённые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в действие в марте 2014 года и июле 2018 года</a:t>
            </a:r>
            <a:r>
              <a:rPr lang="ru-RU" sz="1100" dirty="0">
                <a:solidFill>
                  <a:schemeClr val="accent4">
                    <a:lumMod val="50000"/>
                  </a:schemeClr>
                </a:solidFill>
                <a:latin typeface="Times New Roman" panose="02020603050405020304" pitchFamily="18" charset="0"/>
                <a:cs typeface="Times New Roman" panose="02020603050405020304" pitchFamily="18" charset="0"/>
              </a:rPr>
              <a:t>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ГОСТ Р 7.0.8-2013</a:t>
            </a:r>
            <a:r>
              <a:rPr lang="ru-RU" sz="1100" dirty="0">
                <a:solidFill>
                  <a:schemeClr val="accent4">
                    <a:lumMod val="50000"/>
                  </a:schemeClr>
                </a:solidFill>
                <a:latin typeface="Times New Roman" panose="02020603050405020304" pitchFamily="18" charset="0"/>
                <a:cs typeface="Times New Roman" panose="02020603050405020304" pitchFamily="18" charset="0"/>
              </a:rPr>
              <a:t>. «Национальный стандарт Российской Федерации. Система стандартов по информации, библиотечному и издательскому делу. Делопроизводство и архивное дело. Термины и определения», утвержден Приказом Росстандарта от 17.10.2013 № 1185-ст; </a:t>
            </a:r>
            <a:r>
              <a:rPr lang="ru-RU" sz="1100" b="1" dirty="0">
                <a:solidFill>
                  <a:schemeClr val="accent4">
                    <a:lumMod val="50000"/>
                  </a:schemeClr>
                </a:solidFill>
                <a:latin typeface="Times New Roman" panose="02020603050405020304" pitchFamily="18" charset="0"/>
                <a:cs typeface="Times New Roman" panose="02020603050405020304" pitchFamily="18" charset="0"/>
              </a:rPr>
              <a:t>ГОСТ Р 7.0.97-2016.</a:t>
            </a:r>
            <a:r>
              <a:rPr lang="ru-RU" sz="1100" dirty="0">
                <a:solidFill>
                  <a:schemeClr val="accent4">
                    <a:lumMod val="50000"/>
                  </a:schemeClr>
                </a:solidFill>
                <a:latin typeface="Times New Roman" panose="02020603050405020304" pitchFamily="18" charset="0"/>
                <a:cs typeface="Times New Roman" panose="02020603050405020304" pitchFamily="18" charset="0"/>
              </a:rPr>
              <a:t> «Национальный стандарт Российской Федерации. Система стандартов по информации, библиотечному и издательскому делу. Организационно-распорядительная документация. Требования к оформлению документов» утвержден Приказом Росстандарта от 08.12.2016 № 2004-ст</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p>
          <a:p>
            <a:pPr algn="just"/>
            <a:r>
              <a:rPr lang="ru-RU" sz="1100" b="1" u="sng" dirty="0" smtClean="0">
                <a:solidFill>
                  <a:schemeClr val="accent4">
                    <a:lumMod val="50000"/>
                  </a:schemeClr>
                </a:solidFill>
                <a:latin typeface="Times New Roman" panose="02020603050405020304" pitchFamily="18" charset="0"/>
                <a:cs typeface="Times New Roman" panose="02020603050405020304" pitchFamily="18" charset="0"/>
              </a:rPr>
              <a:t>5. Методические </a:t>
            </a:r>
            <a:r>
              <a:rPr lang="ru-RU" sz="1100" b="1" u="sng" dirty="0">
                <a:solidFill>
                  <a:schemeClr val="accent4">
                    <a:lumMod val="50000"/>
                  </a:schemeClr>
                </a:solidFill>
                <a:latin typeface="Times New Roman" panose="02020603050405020304" pitchFamily="18" charset="0"/>
                <a:cs typeface="Times New Roman" panose="02020603050405020304" pitchFamily="18" charset="0"/>
              </a:rPr>
              <a:t>рекомендации по подготовке муниципальных нормативных правовых </a:t>
            </a:r>
            <a:r>
              <a:rPr lang="ru-RU" sz="1100" b="1" u="sng" dirty="0" smtClean="0">
                <a:solidFill>
                  <a:schemeClr val="accent4">
                    <a:lumMod val="50000"/>
                  </a:schemeClr>
                </a:solidFill>
                <a:latin typeface="Times New Roman" panose="02020603050405020304" pitchFamily="18" charset="0"/>
                <a:cs typeface="Times New Roman" panose="02020603050405020304" pitchFamily="18" charset="0"/>
              </a:rPr>
              <a:t>актов</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 </a:t>
            </a:r>
            <a:r>
              <a:rPr lang="ru-RU" sz="1100" dirty="0">
                <a:solidFill>
                  <a:schemeClr val="accent4">
                    <a:lumMod val="50000"/>
                  </a:schemeClr>
                </a:solidFill>
                <a:latin typeface="Times New Roman" panose="02020603050405020304" pitchFamily="18" charset="0"/>
                <a:cs typeface="Times New Roman" panose="02020603050405020304" pitchFamily="18" charset="0"/>
              </a:rPr>
              <a:t>(</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подготовлены Федеральным </a:t>
            </a:r>
            <a:r>
              <a:rPr lang="ru-RU" sz="1100" dirty="0">
                <a:solidFill>
                  <a:schemeClr val="accent4">
                    <a:lumMod val="50000"/>
                  </a:schemeClr>
                </a:solidFill>
                <a:latin typeface="Times New Roman" panose="02020603050405020304" pitchFamily="18" charset="0"/>
                <a:cs typeface="Times New Roman" panose="02020603050405020304" pitchFamily="18" charset="0"/>
              </a:rPr>
              <a:t>бюджетным учреждением «Научный центр правовой информации при Министерстве юстиции Российской Федерации» в 2018 году,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содержатся на </a:t>
            </a:r>
            <a:r>
              <a:rPr lang="ru-RU" sz="1100" dirty="0">
                <a:solidFill>
                  <a:schemeClr val="accent4">
                    <a:lumMod val="50000"/>
                  </a:schemeClr>
                </a:solidFill>
                <a:latin typeface="Times New Roman" panose="02020603050405020304" pitchFamily="18" charset="0"/>
                <a:cs typeface="Times New Roman" panose="02020603050405020304" pitchFamily="18" charset="0"/>
              </a:rPr>
              <a:t>сайте Минюста России в разделе «Деятельность», подраздел «Единство правового пространства», «Методические рекомендации</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p>
          <a:p>
            <a:pPr algn="just"/>
            <a:r>
              <a:rPr lang="en-US" sz="1100" dirty="0">
                <a:solidFill>
                  <a:schemeClr val="accent4">
                    <a:lumMod val="50000"/>
                  </a:schemeClr>
                </a:solidFill>
                <a:latin typeface="Times New Roman" panose="02020603050405020304" pitchFamily="18" charset="0"/>
                <a:cs typeface="Times New Roman" panose="02020603050405020304" pitchFamily="18" charset="0"/>
                <a:hlinkClick r:id="rId3"/>
              </a:rPr>
              <a:t>http://</a:t>
            </a:r>
            <a:r>
              <a:rPr lang="en-US" sz="1100" dirty="0" smtClean="0">
                <a:solidFill>
                  <a:schemeClr val="accent4">
                    <a:lumMod val="50000"/>
                  </a:schemeClr>
                </a:solidFill>
                <a:latin typeface="Times New Roman" panose="02020603050405020304" pitchFamily="18" charset="0"/>
                <a:cs typeface="Times New Roman" panose="02020603050405020304" pitchFamily="18" charset="0"/>
                <a:hlinkClick r:id="rId3"/>
              </a:rPr>
              <a:t>pravo.minjust.ru/sites/default/files/documents/metod-materials/mp.pdf</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endParaRPr lang="ru-RU" sz="1100" dirty="0">
              <a:solidFill>
                <a:schemeClr val="accent4">
                  <a:lumMod val="50000"/>
                </a:schemeClr>
              </a:solidFill>
              <a:latin typeface="Times New Roman" panose="02020603050405020304" pitchFamily="18" charset="0"/>
              <a:cs typeface="Times New Roman" panose="02020603050405020304" pitchFamily="18" charset="0"/>
            </a:endParaRPr>
          </a:p>
          <a:p>
            <a:pPr algn="just"/>
            <a:r>
              <a:rPr lang="ru-RU" sz="1100" b="1" u="sng" dirty="0" smtClean="0">
                <a:solidFill>
                  <a:schemeClr val="accent4">
                    <a:lumMod val="50000"/>
                  </a:schemeClr>
                </a:solidFill>
                <a:latin typeface="Times New Roman" panose="02020603050405020304" pitchFamily="18" charset="0"/>
                <a:cs typeface="Times New Roman" panose="02020603050405020304" pitchFamily="18" charset="0"/>
              </a:rPr>
              <a:t>6. Мониторинг </a:t>
            </a:r>
            <a:r>
              <a:rPr lang="ru-RU" sz="1100" b="1" u="sng" dirty="0">
                <a:solidFill>
                  <a:schemeClr val="accent4">
                    <a:lumMod val="50000"/>
                  </a:schemeClr>
                </a:solidFill>
                <a:latin typeface="Times New Roman" panose="02020603050405020304" pitchFamily="18" charset="0"/>
                <a:cs typeface="Times New Roman" panose="02020603050405020304" pitchFamily="18" charset="0"/>
              </a:rPr>
              <a:t>нормотворческого процесса органов местного самоуправления с иллюстрацией типичных нарушений правил юридической техники на конкретных </a:t>
            </a:r>
            <a:r>
              <a:rPr lang="ru-RU" sz="1100" b="1" u="sng" dirty="0" smtClean="0">
                <a:solidFill>
                  <a:schemeClr val="accent4">
                    <a:lumMod val="50000"/>
                  </a:schemeClr>
                </a:solidFill>
                <a:latin typeface="Times New Roman" panose="02020603050405020304" pitchFamily="18" charset="0"/>
                <a:cs typeface="Times New Roman" panose="02020603050405020304" pitchFamily="18" charset="0"/>
              </a:rPr>
              <a:t>примерах</a:t>
            </a:r>
            <a:r>
              <a:rPr lang="ru-RU" sz="1100" dirty="0">
                <a:solidFill>
                  <a:schemeClr val="accent4">
                    <a:lumMod val="50000"/>
                  </a:schemeClr>
                </a:solidFill>
                <a:latin typeface="Times New Roman" panose="02020603050405020304" pitchFamily="18" charset="0"/>
                <a:cs typeface="Times New Roman" panose="02020603050405020304" pitchFamily="18" charset="0"/>
              </a:rPr>
              <a:t>(подготовлены Федеральным бюджетным учреждением «Научный центр правовой информации при Министерстве юстиции Российской Федерации» в 2018 </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году,</a:t>
            </a:r>
            <a:r>
              <a:rPr lang="ru-RU" sz="1100" dirty="0">
                <a:solidFill>
                  <a:schemeClr val="accent4">
                    <a:lumMod val="50000"/>
                  </a:schemeClr>
                </a:solidFill>
                <a:latin typeface="Times New Roman" panose="02020603050405020304" pitchFamily="18" charset="0"/>
                <a:cs typeface="Times New Roman" panose="02020603050405020304" pitchFamily="18" charset="0"/>
              </a:rPr>
              <a:t> содержатся на сайте Минюста России в разделе «Деятельность», подраздел «Единство правового пространства», «Методические рекомендации</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 </a:t>
            </a:r>
            <a:r>
              <a:rPr lang="en-US" sz="1100" dirty="0">
                <a:solidFill>
                  <a:schemeClr val="accent4">
                    <a:lumMod val="50000"/>
                  </a:schemeClr>
                </a:solidFill>
                <a:latin typeface="Times New Roman" panose="02020603050405020304" pitchFamily="18" charset="0"/>
                <a:cs typeface="Times New Roman" panose="02020603050405020304" pitchFamily="18" charset="0"/>
                <a:hlinkClick r:id="rId4"/>
              </a:rPr>
              <a:t>http://</a:t>
            </a:r>
            <a:r>
              <a:rPr lang="en-US" sz="1100" dirty="0" smtClean="0">
                <a:solidFill>
                  <a:schemeClr val="accent4">
                    <a:lumMod val="50000"/>
                  </a:schemeClr>
                </a:solidFill>
                <a:latin typeface="Times New Roman" panose="02020603050405020304" pitchFamily="18" charset="0"/>
                <a:cs typeface="Times New Roman" panose="02020603050405020304" pitchFamily="18" charset="0"/>
                <a:hlinkClick r:id="rId4"/>
              </a:rPr>
              <a:t>pravo.minjust.ru/sites/default/files/documents/metod-materials/monitoring_norm_proc.pdf</a:t>
            </a:r>
            <a:r>
              <a:rPr lang="ru-RU" sz="1100" dirty="0" smtClean="0">
                <a:solidFill>
                  <a:schemeClr val="accent4">
                    <a:lumMod val="50000"/>
                  </a:schemeClr>
                </a:solidFill>
                <a:latin typeface="Times New Roman" panose="02020603050405020304" pitchFamily="18" charset="0"/>
                <a:cs typeface="Times New Roman" panose="02020603050405020304" pitchFamily="18" charset="0"/>
              </a:rPr>
              <a:t>)</a:t>
            </a:r>
            <a:endParaRPr lang="ru-RU" sz="1100" dirty="0">
              <a:solidFill>
                <a:schemeClr val="accent4">
                  <a:lumMod val="50000"/>
                </a:schemeClr>
              </a:solidFill>
              <a:latin typeface="Times New Roman" panose="02020603050405020304" pitchFamily="18" charset="0"/>
              <a:cs typeface="Times New Roman" panose="02020603050405020304" pitchFamily="18" charset="0"/>
            </a:endParaRPr>
          </a:p>
          <a:p>
            <a:pPr algn="just"/>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71568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3963" y="90488"/>
            <a:ext cx="3905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763688" y="-17145"/>
            <a:ext cx="5688626"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Принципы правотворческой деятельности</a:t>
            </a:r>
            <a:endParaRPr lang="ru-RU" sz="12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0" y="0"/>
            <a:ext cx="323528" cy="215444"/>
          </a:xfrm>
          <a:prstGeom prst="rect">
            <a:avLst/>
          </a:prstGeom>
          <a:noFill/>
        </p:spPr>
        <p:txBody>
          <a:bodyPr wrap="square" rtlCol="0">
            <a:spAutoFit/>
          </a:bodyPr>
          <a:lstStyle/>
          <a:p>
            <a:r>
              <a:rPr lang="ru-RU" sz="800" dirty="0" smtClean="0"/>
              <a:t>3</a:t>
            </a:r>
            <a:endParaRPr lang="ru-RU" sz="800" dirty="0"/>
          </a:p>
        </p:txBody>
      </p:sp>
      <p:sp>
        <p:nvSpPr>
          <p:cNvPr id="1034" name="TextBox 1033"/>
          <p:cNvSpPr txBox="1"/>
          <p:nvPr/>
        </p:nvSpPr>
        <p:spPr>
          <a:xfrm>
            <a:off x="10349" y="609140"/>
            <a:ext cx="1944216" cy="369332"/>
          </a:xfrm>
          <a:prstGeom prst="rect">
            <a:avLst/>
          </a:prstGeom>
          <a:noFill/>
        </p:spPr>
        <p:txBody>
          <a:bodyPr wrap="square" rtlCol="0">
            <a:spAutoFit/>
          </a:bodyPr>
          <a:lstStyle/>
          <a:p>
            <a:endParaRPr lang="ru-RU" dirty="0"/>
          </a:p>
        </p:txBody>
      </p:sp>
      <p:graphicFrame>
        <p:nvGraphicFramePr>
          <p:cNvPr id="1051" name="Схема 1050"/>
          <p:cNvGraphicFramePr/>
          <p:nvPr>
            <p:extLst>
              <p:ext uri="{D42A27DB-BD31-4B8C-83A1-F6EECF244321}">
                <p14:modId xmlns:p14="http://schemas.microsoft.com/office/powerpoint/2010/main" val="1189090749"/>
              </p:ext>
            </p:extLst>
          </p:nvPr>
        </p:nvGraphicFramePr>
        <p:xfrm>
          <a:off x="179512" y="267659"/>
          <a:ext cx="8953226" cy="496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40129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3963" y="90488"/>
            <a:ext cx="3905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91680" y="0"/>
            <a:ext cx="5688626"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Этапы (стадии) правотворческого процесса</a:t>
            </a:r>
            <a:endParaRPr lang="ru-RU" sz="12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0" y="0"/>
            <a:ext cx="323528" cy="215444"/>
          </a:xfrm>
          <a:prstGeom prst="rect">
            <a:avLst/>
          </a:prstGeom>
          <a:noFill/>
        </p:spPr>
        <p:txBody>
          <a:bodyPr wrap="square" rtlCol="0">
            <a:spAutoFit/>
          </a:bodyPr>
          <a:lstStyle/>
          <a:p>
            <a:r>
              <a:rPr lang="ru-RU" sz="800" dirty="0" smtClean="0"/>
              <a:t>4</a:t>
            </a:r>
            <a:endParaRPr lang="ru-RU" sz="800" dirty="0"/>
          </a:p>
        </p:txBody>
      </p:sp>
      <p:graphicFrame>
        <p:nvGraphicFramePr>
          <p:cNvPr id="4" name="Схема 3"/>
          <p:cNvGraphicFramePr/>
          <p:nvPr>
            <p:extLst>
              <p:ext uri="{D42A27DB-BD31-4B8C-83A1-F6EECF244321}">
                <p14:modId xmlns:p14="http://schemas.microsoft.com/office/powerpoint/2010/main" val="1409410209"/>
              </p:ext>
            </p:extLst>
          </p:nvPr>
        </p:nvGraphicFramePr>
        <p:xfrm>
          <a:off x="323528" y="539750"/>
          <a:ext cx="8250435" cy="4408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09524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0"/>
            <a:ext cx="7560840"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Вступление </a:t>
            </a:r>
            <a:r>
              <a:rPr lang="ru-RU" sz="1200" b="1" dirty="0">
                <a:solidFill>
                  <a:schemeClr val="bg2">
                    <a:lumMod val="25000"/>
                  </a:schemeClr>
                </a:solidFill>
                <a:latin typeface="Times New Roman" panose="02020603050405020304" pitchFamily="18" charset="0"/>
                <a:cs typeface="Times New Roman" panose="02020603050405020304" pitchFamily="18" charset="0"/>
              </a:rPr>
              <a:t>в силу </a:t>
            </a: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муниципального нормативного </a:t>
            </a:r>
            <a:r>
              <a:rPr lang="ru-RU" sz="1200" b="1" dirty="0">
                <a:solidFill>
                  <a:schemeClr val="bg2">
                    <a:lumMod val="25000"/>
                  </a:schemeClr>
                </a:solidFill>
                <a:latin typeface="Times New Roman" panose="02020603050405020304" pitchFamily="18" charset="0"/>
                <a:cs typeface="Times New Roman" panose="02020603050405020304" pitchFamily="18" charset="0"/>
              </a:rPr>
              <a:t>правового акта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a:solidFill>
                  <a:schemeClr val="tx1"/>
                </a:solidFill>
              </a:rPr>
              <a:t>5</a:t>
            </a:r>
          </a:p>
        </p:txBody>
      </p:sp>
      <p:cxnSp>
        <p:nvCxnSpPr>
          <p:cNvPr id="8" name="Прямая со стрелкой 7"/>
          <p:cNvCxnSpPr/>
          <p:nvPr/>
        </p:nvCxnSpPr>
        <p:spPr>
          <a:xfrm flipH="1">
            <a:off x="481844" y="1457598"/>
            <a:ext cx="864096" cy="1217870"/>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63588" y="1635646"/>
            <a:ext cx="2448272" cy="430887"/>
          </a:xfrm>
          <a:prstGeom prst="rect">
            <a:avLst/>
          </a:prstGeom>
          <a:noFill/>
        </p:spPr>
        <p:txBody>
          <a:bodyPr wrap="square" rtlCol="0">
            <a:spAutoFit/>
          </a:bodyPr>
          <a:lstStyle/>
          <a:p>
            <a:pPr algn="ctr"/>
            <a:r>
              <a:rPr lang="ru-RU" sz="1100" b="1" i="1" dirty="0">
                <a:solidFill>
                  <a:schemeClr val="accent3">
                    <a:lumMod val="50000"/>
                  </a:schemeClr>
                </a:solidFill>
                <a:latin typeface="Times New Roman" panose="02020603050405020304" pitchFamily="18" charset="0"/>
                <a:cs typeface="Times New Roman" panose="02020603050405020304" pitchFamily="18" charset="0"/>
              </a:rPr>
              <a:t>обязательное официальное опубликование</a:t>
            </a:r>
            <a:endParaRPr lang="ru-RU" sz="1400" i="1" dirty="0">
              <a:solidFill>
                <a:schemeClr val="bg2">
                  <a:lumMod val="25000"/>
                </a:schemeClr>
              </a:solidFill>
            </a:endParaRPr>
          </a:p>
        </p:txBody>
      </p:sp>
      <p:sp>
        <p:nvSpPr>
          <p:cNvPr id="12" name="TextBox 11"/>
          <p:cNvSpPr txBox="1"/>
          <p:nvPr/>
        </p:nvSpPr>
        <p:spPr>
          <a:xfrm>
            <a:off x="-51078" y="2653630"/>
            <a:ext cx="3132348" cy="523220"/>
          </a:xfrm>
          <a:prstGeom prst="rect">
            <a:avLst/>
          </a:prstGeom>
          <a:noFill/>
        </p:spPr>
        <p:txBody>
          <a:bodyPr wrap="square" rtlCol="0">
            <a:spAutoFit/>
          </a:bodyPr>
          <a:lstStyle/>
          <a:p>
            <a:pPr algn="ctr"/>
            <a:r>
              <a:rPr lang="ru-RU" sz="1400" b="1" dirty="0" smtClean="0">
                <a:solidFill>
                  <a:schemeClr val="accent3">
                    <a:lumMod val="50000"/>
                  </a:schemeClr>
                </a:solidFill>
                <a:latin typeface="Times New Roman" panose="02020603050405020304" pitchFamily="18" charset="0"/>
                <a:cs typeface="Times New Roman" panose="02020603050405020304" pitchFamily="18" charset="0"/>
              </a:rPr>
              <a:t>дата </a:t>
            </a:r>
            <a:r>
              <a:rPr lang="ru-RU" sz="1400" b="1" dirty="0">
                <a:solidFill>
                  <a:schemeClr val="accent3">
                    <a:lumMod val="50000"/>
                  </a:schemeClr>
                </a:solidFill>
                <a:latin typeface="Times New Roman" panose="02020603050405020304" pitchFamily="18" charset="0"/>
                <a:cs typeface="Times New Roman" panose="02020603050405020304" pitchFamily="18" charset="0"/>
              </a:rPr>
              <a:t>вступления в силу </a:t>
            </a:r>
            <a:r>
              <a:rPr lang="ru-RU" sz="1400" b="1" dirty="0" smtClean="0">
                <a:solidFill>
                  <a:schemeClr val="accent3">
                    <a:lumMod val="50000"/>
                  </a:schemeClr>
                </a:solidFill>
                <a:latin typeface="Times New Roman" panose="02020603050405020304" pitchFamily="18" charset="0"/>
                <a:cs typeface="Times New Roman" panose="02020603050405020304" pitchFamily="18" charset="0"/>
              </a:rPr>
              <a:t>= дата официального опубликования</a:t>
            </a:r>
            <a:endParaRPr lang="ru-RU" sz="1400" b="1"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731869" y="2641671"/>
            <a:ext cx="2304256" cy="738664"/>
          </a:xfrm>
          <a:prstGeom prst="rect">
            <a:avLst/>
          </a:prstGeom>
          <a:noFill/>
        </p:spPr>
        <p:txBody>
          <a:bodyPr wrap="square" rtlCol="0">
            <a:spAutoFit/>
          </a:bodyPr>
          <a:lstStyle/>
          <a:p>
            <a:pPr algn="ctr"/>
            <a:r>
              <a:rPr lang="ru-RU" sz="1400" b="1" dirty="0" smtClean="0">
                <a:solidFill>
                  <a:schemeClr val="accent6">
                    <a:lumMod val="75000"/>
                  </a:schemeClr>
                </a:solidFill>
                <a:latin typeface="Times New Roman" panose="02020603050405020304" pitchFamily="18" charset="0"/>
                <a:cs typeface="Times New Roman" panose="02020603050405020304" pitchFamily="18" charset="0"/>
              </a:rPr>
              <a:t>являются </a:t>
            </a:r>
            <a:r>
              <a:rPr lang="ru-RU" sz="1400" b="1" dirty="0">
                <a:solidFill>
                  <a:schemeClr val="accent6">
                    <a:lumMod val="75000"/>
                  </a:schemeClr>
                </a:solidFill>
                <a:latin typeface="Times New Roman" panose="02020603050405020304" pitchFamily="18" charset="0"/>
                <a:cs typeface="Times New Roman" panose="02020603050405020304" pitchFamily="18" charset="0"/>
              </a:rPr>
              <a:t>недействующими и не подлежат применению</a:t>
            </a:r>
          </a:p>
        </p:txBody>
      </p:sp>
      <p:sp>
        <p:nvSpPr>
          <p:cNvPr id="15" name="TextBox 14"/>
          <p:cNvSpPr txBox="1"/>
          <p:nvPr/>
        </p:nvSpPr>
        <p:spPr>
          <a:xfrm>
            <a:off x="913892" y="412090"/>
            <a:ext cx="2800360" cy="1231106"/>
          </a:xfrm>
          <a:prstGeom prst="rect">
            <a:avLst/>
          </a:prstGeom>
          <a:noFill/>
        </p:spPr>
        <p:txBody>
          <a:bodyPr wrap="square" rtlCol="0">
            <a:spAutoFit/>
          </a:bodyPr>
          <a:lstStyle/>
          <a:p>
            <a:pPr algn="ctr"/>
            <a:r>
              <a:rPr lang="ru-RU" sz="1400" dirty="0">
                <a:solidFill>
                  <a:srgbClr val="B4DCFA">
                    <a:lumMod val="25000"/>
                  </a:srgbClr>
                </a:solidFill>
                <a:latin typeface="Times New Roman" panose="02020603050405020304" pitchFamily="18" charset="0"/>
                <a:cs typeface="Times New Roman" panose="02020603050405020304" pitchFamily="18" charset="0"/>
              </a:rPr>
              <a:t>муниципальные нормативные правовые </a:t>
            </a:r>
            <a:r>
              <a:rPr lang="ru-RU" sz="1400" dirty="0" smtClean="0">
                <a:solidFill>
                  <a:srgbClr val="B4DCFA">
                    <a:lumMod val="25000"/>
                  </a:srgbClr>
                </a:solidFill>
                <a:latin typeface="Times New Roman" panose="02020603050405020304" pitchFamily="18" charset="0"/>
                <a:cs typeface="Times New Roman" panose="02020603050405020304" pitchFamily="18" charset="0"/>
              </a:rPr>
              <a:t>акты,</a:t>
            </a:r>
            <a:endParaRPr lang="ru-RU" sz="1400" dirty="0">
              <a:solidFill>
                <a:srgbClr val="B4DCFA">
                  <a:lumMod val="25000"/>
                </a:srgbClr>
              </a:solidFill>
              <a:latin typeface="Times New Roman" panose="02020603050405020304" pitchFamily="18" charset="0"/>
              <a:cs typeface="Times New Roman" panose="02020603050405020304" pitchFamily="18" charset="0"/>
            </a:endParaRPr>
          </a:p>
          <a:p>
            <a:pPr lvl="0" algn="ctr"/>
            <a:r>
              <a:rPr lang="ru-RU" sz="1400" dirty="0" smtClean="0">
                <a:solidFill>
                  <a:srgbClr val="B4DCFA">
                    <a:lumMod val="25000"/>
                  </a:srgbClr>
                </a:solidFill>
                <a:latin typeface="Times New Roman" panose="02020603050405020304" pitchFamily="18" charset="0"/>
                <a:cs typeface="Times New Roman" panose="02020603050405020304" pitchFamily="18" charset="0"/>
              </a:rPr>
              <a:t>затрагивающие </a:t>
            </a:r>
            <a:r>
              <a:rPr lang="ru-RU" sz="1400" dirty="0">
                <a:solidFill>
                  <a:srgbClr val="B4DCFA">
                    <a:lumMod val="25000"/>
                  </a:srgbClr>
                </a:solidFill>
                <a:latin typeface="Times New Roman" panose="02020603050405020304" pitchFamily="18" charset="0"/>
                <a:cs typeface="Times New Roman" panose="02020603050405020304" pitchFamily="18" charset="0"/>
              </a:rPr>
              <a:t>права и свободы человека и гражданина</a:t>
            </a:r>
          </a:p>
          <a:p>
            <a:pPr algn="ctr"/>
            <a:endParaRPr lang="ru-RU" dirty="0"/>
          </a:p>
        </p:txBody>
      </p:sp>
      <p:cxnSp>
        <p:nvCxnSpPr>
          <p:cNvPr id="22" name="Прямая со стрелкой 21"/>
          <p:cNvCxnSpPr/>
          <p:nvPr/>
        </p:nvCxnSpPr>
        <p:spPr>
          <a:xfrm>
            <a:off x="3020460" y="1440569"/>
            <a:ext cx="291400" cy="1275197"/>
          </a:xfrm>
          <a:prstGeom prst="straightConnector1">
            <a:avLst/>
          </a:prstGeom>
          <a:ln w="28575">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081270" y="1635646"/>
            <a:ext cx="1605454" cy="769441"/>
          </a:xfrm>
          <a:prstGeom prst="rect">
            <a:avLst/>
          </a:prstGeom>
          <a:noFill/>
        </p:spPr>
        <p:txBody>
          <a:bodyPr wrap="square" rtlCol="0">
            <a:spAutoFit/>
          </a:bodyPr>
          <a:lstStyle/>
          <a:p>
            <a:pPr algn="ctr"/>
            <a:r>
              <a:rPr lang="ru-RU" sz="1100" b="1" i="1" dirty="0">
                <a:solidFill>
                  <a:srgbClr val="F14124">
                    <a:lumMod val="75000"/>
                  </a:srgbClr>
                </a:solidFill>
                <a:latin typeface="Times New Roman" panose="02020603050405020304" pitchFamily="18" charset="0"/>
                <a:cs typeface="Times New Roman" panose="02020603050405020304" pitchFamily="18" charset="0"/>
              </a:rPr>
              <a:t>не прошедшие процедуру официального опубликования</a:t>
            </a:r>
            <a:endParaRPr lang="ru-RU" sz="1100" b="1" i="1" dirty="0"/>
          </a:p>
        </p:txBody>
      </p:sp>
      <p:sp>
        <p:nvSpPr>
          <p:cNvPr id="25" name="TextBox 24"/>
          <p:cNvSpPr txBox="1"/>
          <p:nvPr/>
        </p:nvSpPr>
        <p:spPr>
          <a:xfrm>
            <a:off x="481844" y="4124566"/>
            <a:ext cx="4356484" cy="276999"/>
          </a:xfrm>
          <a:prstGeom prst="rect">
            <a:avLst/>
          </a:prstGeom>
          <a:noFill/>
        </p:spPr>
        <p:txBody>
          <a:bodyPr wrap="square" rtlCol="0">
            <a:spAutoFit/>
          </a:bodyPr>
          <a:lstStyle/>
          <a:p>
            <a:r>
              <a:rPr lang="ru-RU" sz="1200" b="1" dirty="0" smtClean="0">
                <a:solidFill>
                  <a:schemeClr val="accent4">
                    <a:lumMod val="75000"/>
                  </a:schemeClr>
                </a:solidFill>
                <a:latin typeface="Times New Roman" panose="02020603050405020304" pitchFamily="18" charset="0"/>
                <a:cs typeface="Times New Roman" panose="02020603050405020304" pitchFamily="18" charset="0"/>
              </a:rPr>
              <a:t>КОНСТИТУЦИЯ РОССИЙСКОЙ ФЕДЕРАЦИИ</a:t>
            </a:r>
            <a:endParaRPr lang="ru-RU" sz="1200"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5220072" y="4078399"/>
            <a:ext cx="4356484" cy="646331"/>
          </a:xfrm>
          <a:prstGeom prst="rect">
            <a:avLst/>
          </a:prstGeom>
          <a:noFill/>
        </p:spPr>
        <p:txBody>
          <a:bodyPr wrap="square" rtlCol="0">
            <a:spAutoFit/>
          </a:bodyPr>
          <a:lstStyle/>
          <a:p>
            <a:r>
              <a:rPr lang="ru-RU" sz="1200" b="1" dirty="0" smtClean="0">
                <a:solidFill>
                  <a:schemeClr val="accent4">
                    <a:lumMod val="75000"/>
                  </a:schemeClr>
                </a:solidFill>
                <a:latin typeface="Times New Roman" panose="02020603050405020304" pitchFamily="18" charset="0"/>
                <a:cs typeface="Times New Roman" panose="02020603050405020304" pitchFamily="18" charset="0"/>
              </a:rPr>
              <a:t>Федеральный закон от </a:t>
            </a:r>
            <a:r>
              <a:rPr lang="ru-RU" sz="1200" b="1" dirty="0">
                <a:solidFill>
                  <a:schemeClr val="accent4">
                    <a:lumMod val="75000"/>
                  </a:schemeClr>
                </a:solidFill>
                <a:latin typeface="Times New Roman" panose="02020603050405020304" pitchFamily="18" charset="0"/>
                <a:cs typeface="Times New Roman" panose="02020603050405020304" pitchFamily="18" charset="0"/>
              </a:rPr>
              <a:t>06.10.2003 </a:t>
            </a:r>
            <a:r>
              <a:rPr lang="ru-RU" sz="1200" b="1" dirty="0" smtClean="0">
                <a:solidFill>
                  <a:schemeClr val="accent4">
                    <a:lumMod val="75000"/>
                  </a:schemeClr>
                </a:solidFill>
                <a:latin typeface="Times New Roman" panose="02020603050405020304" pitchFamily="18" charset="0"/>
                <a:cs typeface="Times New Roman" panose="02020603050405020304" pitchFamily="18" charset="0"/>
              </a:rPr>
              <a:t>№131-ФЗ </a:t>
            </a:r>
            <a:r>
              <a:rPr lang="ru-RU" sz="1200" b="1" dirty="0">
                <a:solidFill>
                  <a:schemeClr val="accent4">
                    <a:lumMod val="75000"/>
                  </a:schemeClr>
                </a:solidFill>
                <a:latin typeface="Times New Roman" panose="02020603050405020304" pitchFamily="18" charset="0"/>
                <a:cs typeface="Times New Roman" panose="02020603050405020304" pitchFamily="18" charset="0"/>
              </a:rPr>
              <a:t>«Об общих принципах организации местного самоуправления в Российской Федерации</a:t>
            </a:r>
            <a:r>
              <a:rPr lang="ru-RU" sz="1200" b="1" dirty="0" smtClean="0">
                <a:solidFill>
                  <a:schemeClr val="accent4">
                    <a:lumMod val="75000"/>
                  </a:schemeClr>
                </a:solidFill>
                <a:latin typeface="Times New Roman" panose="02020603050405020304" pitchFamily="18" charset="0"/>
                <a:cs typeface="Times New Roman" panose="02020603050405020304" pitchFamily="18" charset="0"/>
              </a:rPr>
              <a:t>» (статья 44)</a:t>
            </a:r>
            <a:endParaRPr lang="ru-RU" sz="1200"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32" name="TextBox 31"/>
          <p:cNvSpPr txBox="1"/>
          <p:nvPr/>
        </p:nvSpPr>
        <p:spPr>
          <a:xfrm>
            <a:off x="5204024" y="424003"/>
            <a:ext cx="2800360" cy="800219"/>
          </a:xfrm>
          <a:prstGeom prst="rect">
            <a:avLst/>
          </a:prstGeom>
          <a:noFill/>
        </p:spPr>
        <p:txBody>
          <a:bodyPr wrap="square" rtlCol="0">
            <a:spAutoFit/>
          </a:bodyPr>
          <a:lstStyle/>
          <a:p>
            <a:pPr lvl="0" algn="ctr"/>
            <a:r>
              <a:rPr lang="ru-RU" sz="1400" dirty="0">
                <a:solidFill>
                  <a:srgbClr val="B4DCFA">
                    <a:lumMod val="25000"/>
                  </a:srgbClr>
                </a:solidFill>
                <a:latin typeface="Times New Roman" panose="02020603050405020304" pitchFamily="18" charset="0"/>
                <a:cs typeface="Times New Roman" panose="02020603050405020304" pitchFamily="18" charset="0"/>
              </a:rPr>
              <a:t>м</a:t>
            </a:r>
            <a:r>
              <a:rPr lang="ru-RU" sz="1400" dirty="0" smtClean="0">
                <a:solidFill>
                  <a:srgbClr val="B4DCFA">
                    <a:lumMod val="25000"/>
                  </a:srgbClr>
                </a:solidFill>
                <a:latin typeface="Times New Roman" panose="02020603050405020304" pitchFamily="18" charset="0"/>
                <a:cs typeface="Times New Roman" panose="02020603050405020304" pitchFamily="18" charset="0"/>
              </a:rPr>
              <a:t>униципальные нормативные правовые акты</a:t>
            </a:r>
            <a:endParaRPr lang="ru-RU" sz="1400" dirty="0">
              <a:solidFill>
                <a:srgbClr val="B4DCFA">
                  <a:lumMod val="25000"/>
                </a:srgbClr>
              </a:solidFill>
              <a:latin typeface="Times New Roman" panose="02020603050405020304" pitchFamily="18" charset="0"/>
              <a:cs typeface="Times New Roman" panose="02020603050405020304" pitchFamily="18" charset="0"/>
            </a:endParaRPr>
          </a:p>
          <a:p>
            <a:pPr algn="ctr"/>
            <a:endParaRPr lang="ru-RU" dirty="0"/>
          </a:p>
        </p:txBody>
      </p:sp>
      <p:cxnSp>
        <p:nvCxnSpPr>
          <p:cNvPr id="7168" name="Прямая со стрелкой 7167"/>
          <p:cNvCxnSpPr/>
          <p:nvPr/>
        </p:nvCxnSpPr>
        <p:spPr>
          <a:xfrm>
            <a:off x="6372200" y="1457598"/>
            <a:ext cx="0" cy="1184073"/>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72" name="TextBox 7171"/>
          <p:cNvSpPr txBox="1"/>
          <p:nvPr/>
        </p:nvSpPr>
        <p:spPr>
          <a:xfrm>
            <a:off x="6488750" y="1609598"/>
            <a:ext cx="2449403" cy="938719"/>
          </a:xfrm>
          <a:prstGeom prst="rect">
            <a:avLst/>
          </a:prstGeom>
          <a:noFill/>
        </p:spPr>
        <p:txBody>
          <a:bodyPr wrap="square" rtlCol="0">
            <a:spAutoFit/>
          </a:bodyPr>
          <a:lstStyle/>
          <a:p>
            <a:pPr algn="ctr"/>
            <a:r>
              <a:rPr lang="ru-RU" sz="1100" b="1" i="1" dirty="0">
                <a:solidFill>
                  <a:schemeClr val="accent3">
                    <a:lumMod val="50000"/>
                  </a:schemeClr>
                </a:solidFill>
                <a:latin typeface="Times New Roman" panose="02020603050405020304" pitchFamily="18" charset="0"/>
                <a:cs typeface="Times New Roman" panose="02020603050405020304" pitchFamily="18" charset="0"/>
              </a:rPr>
              <a:t>порядок принятия (издания), официального опубликования (обнародования) и вступления в силу муниципальных правовых актов</a:t>
            </a:r>
          </a:p>
        </p:txBody>
      </p:sp>
      <p:sp>
        <p:nvSpPr>
          <p:cNvPr id="42" name="TextBox 41"/>
          <p:cNvSpPr txBox="1"/>
          <p:nvPr/>
        </p:nvSpPr>
        <p:spPr>
          <a:xfrm>
            <a:off x="5315242" y="2650881"/>
            <a:ext cx="2449403" cy="738664"/>
          </a:xfrm>
          <a:prstGeom prst="rect">
            <a:avLst/>
          </a:prstGeom>
          <a:noFill/>
        </p:spPr>
        <p:txBody>
          <a:bodyPr wrap="square" rtlCol="0">
            <a:spAutoFit/>
          </a:bodyPr>
          <a:lstStyle/>
          <a:p>
            <a:pPr algn="ctr"/>
            <a:r>
              <a:rPr lang="ru-RU" sz="1400" b="1" dirty="0">
                <a:solidFill>
                  <a:schemeClr val="accent3">
                    <a:lumMod val="50000"/>
                  </a:schemeClr>
                </a:solidFill>
                <a:latin typeface="Times New Roman" panose="02020603050405020304" pitchFamily="18" charset="0"/>
                <a:cs typeface="Times New Roman" panose="02020603050405020304" pitchFamily="18" charset="0"/>
              </a:rPr>
              <a:t>у</a:t>
            </a:r>
            <a:r>
              <a:rPr lang="ru-RU" sz="1400" b="1" dirty="0" smtClean="0">
                <a:solidFill>
                  <a:schemeClr val="accent3">
                    <a:lumMod val="50000"/>
                  </a:schemeClr>
                </a:solidFill>
                <a:latin typeface="Times New Roman" panose="02020603050405020304" pitchFamily="18" charset="0"/>
                <a:cs typeface="Times New Roman" panose="02020603050405020304" pitchFamily="18" charset="0"/>
              </a:rPr>
              <a:t>станавливается уставом муниципального образования </a:t>
            </a:r>
            <a:endParaRPr lang="ru-RU" sz="1400" b="1" dirty="0">
              <a:solidFill>
                <a:schemeClr val="accent3">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9963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Проблемы применения муниципальных нормативных правовых актов и процесс их решения </a:t>
            </a:r>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a:solidFill>
                  <a:schemeClr val="tx1"/>
                </a:solidFill>
              </a:rPr>
              <a:t>6</a:t>
            </a:r>
          </a:p>
        </p:txBody>
      </p:sp>
      <p:sp>
        <p:nvSpPr>
          <p:cNvPr id="4" name="Скругленный прямоугольник 3"/>
          <p:cNvSpPr/>
          <p:nvPr/>
        </p:nvSpPr>
        <p:spPr>
          <a:xfrm>
            <a:off x="58633" y="390422"/>
            <a:ext cx="2641159" cy="4326507"/>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34983" y="1040606"/>
            <a:ext cx="2908905" cy="3477875"/>
          </a:xfrm>
          <a:prstGeom prst="rect">
            <a:avLst/>
          </a:prstGeom>
          <a:noFill/>
        </p:spPr>
        <p:txBody>
          <a:bodyPr wrap="square" rtlCol="0">
            <a:spAutoFit/>
          </a:bodyPr>
          <a:lstStyle/>
          <a:p>
            <a:pPr algn="ct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отсутствие доступа для всех лиц сведений о самих </a:t>
            </a:r>
            <a:r>
              <a:rPr lang="ru-RU" sz="1200" b="1" dirty="0">
                <a:solidFill>
                  <a:schemeClr val="accent6">
                    <a:lumMod val="50000"/>
                  </a:schemeClr>
                </a:solidFill>
                <a:latin typeface="Times New Roman" panose="02020603050405020304" pitchFamily="18" charset="0"/>
                <a:cs typeface="Times New Roman" panose="02020603050405020304" pitchFamily="18" charset="0"/>
              </a:rPr>
              <a:t>муниципальных нормативных правовых </a:t>
            </a: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актах</a:t>
            </a:r>
          </a:p>
          <a:p>
            <a:pPr algn="ctr"/>
            <a:endParaRPr lang="ru-RU" sz="1200" b="1" dirty="0">
              <a:solidFill>
                <a:schemeClr val="accent6">
                  <a:lumMod val="50000"/>
                </a:schemeClr>
              </a:solidFill>
              <a:latin typeface="Times New Roman" panose="02020603050405020304" pitchFamily="18" charset="0"/>
              <a:cs typeface="Times New Roman" panose="02020603050405020304" pitchFamily="18" charset="0"/>
            </a:endParaRPr>
          </a:p>
          <a:p>
            <a:pPr algn="ctr"/>
            <a:r>
              <a:rPr lang="ru-RU" sz="1200" b="1" dirty="0">
                <a:solidFill>
                  <a:schemeClr val="accent6">
                    <a:lumMod val="50000"/>
                  </a:schemeClr>
                </a:solidFill>
                <a:latin typeface="Times New Roman" panose="02020603050405020304" pitchFamily="18" charset="0"/>
                <a:cs typeface="Times New Roman" panose="02020603050405020304" pitchFamily="18" charset="0"/>
              </a:rPr>
              <a:t>отсутствие у граждан возможности контролировать деятельность </a:t>
            </a:r>
            <a:endParaRPr lang="ru-RU" sz="1200" b="1" dirty="0" smtClean="0">
              <a:solidFill>
                <a:schemeClr val="accent6">
                  <a:lumMod val="50000"/>
                </a:schemeClr>
              </a:solidFill>
              <a:latin typeface="Times New Roman" panose="02020603050405020304" pitchFamily="18" charset="0"/>
              <a:cs typeface="Times New Roman" panose="02020603050405020304" pitchFamily="18" charset="0"/>
            </a:endParaRPr>
          </a:p>
          <a:p>
            <a:pPr algn="ct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органов </a:t>
            </a:r>
            <a:r>
              <a:rPr lang="ru-RU" sz="1200" b="1" dirty="0">
                <a:solidFill>
                  <a:schemeClr val="accent6">
                    <a:lumMod val="50000"/>
                  </a:schemeClr>
                </a:solidFill>
                <a:latin typeface="Times New Roman" panose="02020603050405020304" pitchFamily="18" charset="0"/>
                <a:cs typeface="Times New Roman" panose="02020603050405020304" pitchFamily="18" charset="0"/>
              </a:rPr>
              <a:t>местного </a:t>
            </a: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самоуправления</a:t>
            </a:r>
          </a:p>
          <a:p>
            <a:pPr algn="ctr"/>
            <a:endParaRPr lang="ru-RU" sz="1200" dirty="0" smtClean="0">
              <a:solidFill>
                <a:schemeClr val="accent6">
                  <a:lumMod val="50000"/>
                </a:schemeClr>
              </a:solidFill>
              <a:latin typeface="Times New Roman" panose="02020603050405020304" pitchFamily="18" charset="0"/>
              <a:cs typeface="Times New Roman" panose="02020603050405020304" pitchFamily="18" charset="0"/>
            </a:endParaRPr>
          </a:p>
          <a:p>
            <a:pPr algn="ct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отсутствие </a:t>
            </a:r>
            <a:r>
              <a:rPr lang="ru-RU" sz="1200" b="1" dirty="0">
                <a:solidFill>
                  <a:schemeClr val="accent6">
                    <a:lumMod val="50000"/>
                  </a:schemeClr>
                </a:solidFill>
                <a:latin typeface="Times New Roman" panose="02020603050405020304" pitchFamily="18" charset="0"/>
                <a:cs typeface="Times New Roman" panose="02020603050405020304" pitchFamily="18" charset="0"/>
              </a:rPr>
              <a:t>учета действующих правовых </a:t>
            </a: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актов</a:t>
            </a:r>
          </a:p>
          <a:p>
            <a:pPr algn="ctr"/>
            <a:endParaRPr lang="ru-RU" sz="1200" dirty="0">
              <a:solidFill>
                <a:schemeClr val="accent6">
                  <a:lumMod val="50000"/>
                </a:schemeClr>
              </a:solidFill>
              <a:latin typeface="Times New Roman" panose="02020603050405020304" pitchFamily="18" charset="0"/>
              <a:cs typeface="Times New Roman" panose="02020603050405020304" pitchFamily="18" charset="0"/>
            </a:endParaRPr>
          </a:p>
          <a:p>
            <a:pPr algn="ctr"/>
            <a:r>
              <a:rPr lang="ru-RU" sz="1200" b="1" dirty="0">
                <a:solidFill>
                  <a:schemeClr val="accent6">
                    <a:lumMod val="50000"/>
                  </a:schemeClr>
                </a:solidFill>
                <a:latin typeface="Times New Roman" panose="02020603050405020304" pitchFamily="18" charset="0"/>
                <a:cs typeface="Times New Roman" panose="02020603050405020304" pitchFamily="18" charset="0"/>
              </a:rPr>
              <a:t>наличие в действующих муниципальных нормативных правовых актах противоречий </a:t>
            </a:r>
            <a:r>
              <a:rPr lang="ru-RU" sz="1200" b="1" dirty="0" smtClean="0">
                <a:solidFill>
                  <a:schemeClr val="accent6">
                    <a:lumMod val="50000"/>
                  </a:schemeClr>
                </a:solidFill>
                <a:latin typeface="Times New Roman" panose="02020603050405020304" pitchFamily="18" charset="0"/>
                <a:cs typeface="Times New Roman" panose="02020603050405020304" pitchFamily="18" charset="0"/>
              </a:rPr>
              <a:t>действующему законодательству</a:t>
            </a:r>
          </a:p>
          <a:p>
            <a:pPr algn="ctr"/>
            <a:endParaRPr lang="ru-RU" sz="1200" dirty="0">
              <a:solidFill>
                <a:schemeClr val="accent6">
                  <a:lumMod val="50000"/>
                </a:schemeClr>
              </a:solidFill>
              <a:latin typeface="Times New Roman" panose="02020603050405020304" pitchFamily="18" charset="0"/>
              <a:cs typeface="Times New Roman" panose="02020603050405020304" pitchFamily="18" charset="0"/>
            </a:endParaRPr>
          </a:p>
          <a:p>
            <a:pPr algn="ctr"/>
            <a:endParaRPr lang="ru-RU" sz="1400" dirty="0">
              <a:solidFill>
                <a:schemeClr val="bg2">
                  <a:lumMod val="25000"/>
                </a:schemeClr>
              </a:solidFill>
              <a:latin typeface="Times New Roman" panose="02020603050405020304" pitchFamily="18" charset="0"/>
              <a:cs typeface="Times New Roman" panose="02020603050405020304" pitchFamily="18" charset="0"/>
            </a:endParaRPr>
          </a:p>
          <a:p>
            <a:pPr algn="ctr"/>
            <a:endParaRPr lang="ru-RU" sz="1400" dirty="0">
              <a:solidFill>
                <a:schemeClr val="bg2">
                  <a:lumMod val="25000"/>
                </a:schemeClr>
              </a:solidFill>
              <a:latin typeface="Times New Roman" panose="02020603050405020304" pitchFamily="18" charset="0"/>
              <a:cs typeface="Times New Roman" panose="02020603050405020304" pitchFamily="18" charset="0"/>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Стрелка вправо 8"/>
          <p:cNvSpPr/>
          <p:nvPr/>
        </p:nvSpPr>
        <p:spPr>
          <a:xfrm>
            <a:off x="2769833" y="277000"/>
            <a:ext cx="3763462" cy="2521520"/>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2769833" y="1152891"/>
            <a:ext cx="3652058" cy="830997"/>
          </a:xfrm>
          <a:prstGeom prst="rect">
            <a:avLst/>
          </a:prstGeom>
          <a:noFill/>
        </p:spPr>
        <p:txBody>
          <a:bodyPr wrap="square" rtlCol="0">
            <a:spAutoFit/>
          </a:bodyPr>
          <a:lstStyle/>
          <a:p>
            <a:r>
              <a:rPr lang="ru-RU" sz="1200" dirty="0">
                <a:solidFill>
                  <a:schemeClr val="accent4">
                    <a:lumMod val="50000"/>
                  </a:schemeClr>
                </a:solidFill>
                <a:latin typeface="Times New Roman" panose="02020603050405020304" pitchFamily="18" charset="0"/>
                <a:cs typeface="Times New Roman" panose="02020603050405020304" pitchFamily="18" charset="0"/>
              </a:rPr>
              <a:t>принят Федеральный закон от 09.02.2009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№8-ФЗ </a:t>
            </a:r>
            <a:r>
              <a:rPr lang="ru-RU" sz="1200" dirty="0">
                <a:solidFill>
                  <a:schemeClr val="accent4">
                    <a:lumMod val="50000"/>
                  </a:schemeClr>
                </a:solidFill>
                <a:latin typeface="Times New Roman" panose="02020603050405020304" pitchFamily="18" charset="0"/>
                <a:cs typeface="Times New Roman" panose="02020603050405020304" pitchFamily="18" charset="0"/>
              </a:rPr>
              <a:t>«Об обеспечении доступа к информации о деятельности государственных органов и органов местного самоуправления»</a:t>
            </a:r>
          </a:p>
        </p:txBody>
      </p:sp>
      <p:sp>
        <p:nvSpPr>
          <p:cNvPr id="14" name="Стрелка вправо 13"/>
          <p:cNvSpPr/>
          <p:nvPr/>
        </p:nvSpPr>
        <p:spPr>
          <a:xfrm>
            <a:off x="2776568" y="2499742"/>
            <a:ext cx="3749992" cy="2427734"/>
          </a:xfrm>
          <a:prstGeom prs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TextBox 15"/>
          <p:cNvSpPr txBox="1"/>
          <p:nvPr/>
        </p:nvSpPr>
        <p:spPr>
          <a:xfrm>
            <a:off x="2769833" y="3243474"/>
            <a:ext cx="3436890" cy="1015663"/>
          </a:xfrm>
          <a:prstGeom prst="rect">
            <a:avLst/>
          </a:prstGeom>
          <a:noFill/>
        </p:spPr>
        <p:txBody>
          <a:bodyPr wrap="square" rtlCol="0">
            <a:spAutoFit/>
          </a:bodyPr>
          <a:lstStyle/>
          <a:p>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В 2008 году организована </a:t>
            </a:r>
            <a:r>
              <a:rPr lang="ru-RU" sz="1200" dirty="0">
                <a:solidFill>
                  <a:schemeClr val="accent4">
                    <a:lumMod val="50000"/>
                  </a:schemeClr>
                </a:solidFill>
                <a:latin typeface="Times New Roman" panose="02020603050405020304" pitchFamily="18" charset="0"/>
                <a:cs typeface="Times New Roman" panose="02020603050405020304" pitchFamily="18" charset="0"/>
              </a:rPr>
              <a:t>деятельность по ведению федерального регистра муниципальных нормативных правовых актов, состоящего из регистров муниципальных нормативных правовых актов субъектов Российской Федерации</a:t>
            </a:r>
          </a:p>
        </p:txBody>
      </p:sp>
      <p:sp>
        <p:nvSpPr>
          <p:cNvPr id="18" name="Скругленный прямоугольник 17"/>
          <p:cNvSpPr/>
          <p:nvPr/>
        </p:nvSpPr>
        <p:spPr>
          <a:xfrm>
            <a:off x="6597747" y="390422"/>
            <a:ext cx="2510757" cy="4326507"/>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extBox 18"/>
          <p:cNvSpPr txBox="1"/>
          <p:nvPr/>
        </p:nvSpPr>
        <p:spPr>
          <a:xfrm>
            <a:off x="6677118" y="483518"/>
            <a:ext cx="2448272" cy="3785652"/>
          </a:xfrm>
          <a:prstGeom prst="rect">
            <a:avLst/>
          </a:prstGeom>
          <a:noFill/>
        </p:spPr>
        <p:txBody>
          <a:bodyPr wrap="square" rtlCol="0">
            <a:spAutoFit/>
          </a:bodyPr>
          <a:lstStyle/>
          <a:p>
            <a:pPr algn="ct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обеспечен доступ к </a:t>
            </a:r>
            <a:r>
              <a:rPr lang="ru-RU" sz="1200" dirty="0">
                <a:solidFill>
                  <a:schemeClr val="accent4">
                    <a:lumMod val="50000"/>
                  </a:schemeClr>
                </a:solidFill>
                <a:latin typeface="Times New Roman" panose="02020603050405020304" pitchFamily="18" charset="0"/>
                <a:cs typeface="Times New Roman" panose="02020603050405020304" pitchFamily="18" charset="0"/>
              </a:rPr>
              <a:t>информации о деятельности органов местного самоуправления в том числе,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к муниципальным нормативным правовым актам</a:t>
            </a:r>
          </a:p>
          <a:p>
            <a:pPr algn="ctr"/>
            <a:endParaRPr lang="ru-RU" sz="1200" dirty="0">
              <a:solidFill>
                <a:schemeClr val="accent4">
                  <a:lumMod val="50000"/>
                </a:schemeClr>
              </a:solidFill>
              <a:latin typeface="Times New Roman" panose="02020603050405020304" pitchFamily="18" charset="0"/>
              <a:cs typeface="Times New Roman" panose="02020603050405020304" pitchFamily="18" charset="0"/>
            </a:endParaRPr>
          </a:p>
          <a:p>
            <a:pPr algn="ctr"/>
            <a:r>
              <a:rPr lang="ru-RU" sz="1200" dirty="0">
                <a:solidFill>
                  <a:schemeClr val="accent4">
                    <a:lumMod val="50000"/>
                  </a:schemeClr>
                </a:solidFill>
                <a:latin typeface="Times New Roman" panose="02020603050405020304" pitchFamily="18" charset="0"/>
                <a:cs typeface="Times New Roman" panose="02020603050405020304" pitchFamily="18" charset="0"/>
              </a:rPr>
              <a:t>в</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едется учет </a:t>
            </a:r>
            <a:r>
              <a:rPr lang="ru-RU" sz="1200" dirty="0">
                <a:solidFill>
                  <a:schemeClr val="accent4">
                    <a:lumMod val="50000"/>
                  </a:schemeClr>
                </a:solidFill>
                <a:latin typeface="Times New Roman" panose="02020603050405020304" pitchFamily="18" charset="0"/>
                <a:cs typeface="Times New Roman" panose="02020603050405020304" pitchFamily="18" charset="0"/>
              </a:rPr>
              <a:t>и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систематизация </a:t>
            </a:r>
            <a:r>
              <a:rPr lang="ru-RU" sz="1200" dirty="0">
                <a:solidFill>
                  <a:schemeClr val="accent4">
                    <a:lumMod val="50000"/>
                  </a:schemeClr>
                </a:solidFill>
                <a:latin typeface="Times New Roman" panose="02020603050405020304" pitchFamily="18" charset="0"/>
                <a:cs typeface="Times New Roman" panose="02020603050405020304" pitchFamily="18" charset="0"/>
              </a:rPr>
              <a:t>муниципальных нормативных правовых актов,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реализуется конституционное право </a:t>
            </a:r>
            <a:r>
              <a:rPr lang="ru-RU" sz="1200" dirty="0">
                <a:solidFill>
                  <a:schemeClr val="accent4">
                    <a:lumMod val="50000"/>
                  </a:schemeClr>
                </a:solidFill>
                <a:latin typeface="Times New Roman" panose="02020603050405020304" pitchFamily="18" charset="0"/>
                <a:cs typeface="Times New Roman" panose="02020603050405020304" pitchFamily="18" charset="0"/>
              </a:rPr>
              <a:t>граждан на получение достоверной информации и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созданы условия </a:t>
            </a:r>
            <a:r>
              <a:rPr lang="ru-RU" sz="1200" dirty="0">
                <a:solidFill>
                  <a:schemeClr val="accent4">
                    <a:lumMod val="50000"/>
                  </a:schemeClr>
                </a:solidFill>
                <a:latin typeface="Times New Roman" panose="02020603050405020304" pitchFamily="18" charset="0"/>
                <a:cs typeface="Times New Roman" panose="02020603050405020304" pitchFamily="18" charset="0"/>
              </a:rPr>
              <a:t>для получения информации о муниципальных нормативных правовых </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актах</a:t>
            </a:r>
          </a:p>
          <a:p>
            <a:pPr algn="ctr"/>
            <a:endParaRPr lang="ru-RU" sz="1200" dirty="0">
              <a:solidFill>
                <a:schemeClr val="accent4">
                  <a:lumMod val="50000"/>
                </a:schemeClr>
              </a:solidFill>
              <a:latin typeface="Times New Roman" panose="02020603050405020304" pitchFamily="18" charset="0"/>
              <a:cs typeface="Times New Roman" panose="02020603050405020304" pitchFamily="18" charset="0"/>
            </a:endParaRPr>
          </a:p>
          <a:p>
            <a:pPr algn="ctr"/>
            <a:r>
              <a:rPr lang="ru-RU" sz="1200" dirty="0">
                <a:solidFill>
                  <a:schemeClr val="accent4">
                    <a:lumMod val="50000"/>
                  </a:schemeClr>
                </a:solidFill>
                <a:latin typeface="Times New Roman" panose="02020603050405020304" pitchFamily="18" charset="0"/>
                <a:cs typeface="Times New Roman" panose="02020603050405020304" pitchFamily="18" charset="0"/>
              </a:rPr>
              <a:t>о</a:t>
            </a:r>
            <a:r>
              <a:rPr lang="ru-RU" sz="1200" dirty="0" smtClean="0">
                <a:solidFill>
                  <a:schemeClr val="accent4">
                    <a:lumMod val="50000"/>
                  </a:schemeClr>
                </a:solidFill>
                <a:latin typeface="Times New Roman" panose="02020603050405020304" pitchFamily="18" charset="0"/>
                <a:cs typeface="Times New Roman" panose="02020603050405020304" pitchFamily="18" charset="0"/>
              </a:rPr>
              <a:t>существляется обеспечение </a:t>
            </a:r>
            <a:r>
              <a:rPr lang="ru-RU" sz="1200" dirty="0">
                <a:solidFill>
                  <a:schemeClr val="accent4">
                    <a:lumMod val="50000"/>
                  </a:schemeClr>
                </a:solidFill>
                <a:latin typeface="Times New Roman" panose="02020603050405020304" pitchFamily="18" charset="0"/>
                <a:cs typeface="Times New Roman" panose="02020603050405020304" pitchFamily="18" charset="0"/>
              </a:rPr>
              <a:t>верховенства Конституции Российской Федерации и федеральных законов</a:t>
            </a:r>
          </a:p>
        </p:txBody>
      </p:sp>
    </p:spTree>
    <p:extLst>
      <p:ext uri="{BB962C8B-B14F-4D97-AF65-F5344CB8AC3E}">
        <p14:creationId xmlns:p14="http://schemas.microsoft.com/office/powerpoint/2010/main" val="339786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Этапы ведения регистра</a:t>
            </a:r>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a:solidFill>
                  <a:schemeClr val="tx1"/>
                </a:solidFill>
              </a:rPr>
              <a:t>7</a:t>
            </a: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5950" y="987574"/>
            <a:ext cx="8454119" cy="3185487"/>
          </a:xfrm>
          <a:prstGeom prst="rect">
            <a:avLst/>
          </a:prstGeom>
          <a:noFill/>
        </p:spPr>
        <p:txBody>
          <a:bodyPr wrap="square" rtlCol="0">
            <a:spAutoFit/>
          </a:bodyPr>
          <a:lstStyle/>
          <a:p>
            <a:r>
              <a:rPr lang="ru-RU" sz="2400" dirty="0" smtClean="0">
                <a:solidFill>
                  <a:schemeClr val="bg2">
                    <a:lumMod val="25000"/>
                  </a:schemeClr>
                </a:solidFill>
                <a:latin typeface="Times New Roman" panose="02020603050405020304" pitchFamily="18" charset="0"/>
                <a:cs typeface="Times New Roman" panose="02020603050405020304" pitchFamily="18" charset="0"/>
              </a:rPr>
              <a:t>1.Сбор </a:t>
            </a:r>
            <a:r>
              <a:rPr lang="ru-RU" sz="2400" dirty="0">
                <a:solidFill>
                  <a:schemeClr val="bg2">
                    <a:lumMod val="25000"/>
                  </a:schemeClr>
                </a:solidFill>
                <a:latin typeface="Times New Roman" panose="02020603050405020304" pitchFamily="18" charset="0"/>
                <a:cs typeface="Times New Roman" panose="02020603050405020304" pitchFamily="18" charset="0"/>
              </a:rPr>
              <a:t>информации, необходимой для введения регистра </a:t>
            </a:r>
          </a:p>
          <a:p>
            <a:endParaRPr lang="ru-RU" sz="2400" dirty="0">
              <a:solidFill>
                <a:schemeClr val="bg2">
                  <a:lumMod val="25000"/>
                </a:schemeClr>
              </a:solidFill>
              <a:latin typeface="Times New Roman" panose="02020603050405020304" pitchFamily="18" charset="0"/>
              <a:cs typeface="Times New Roman" panose="02020603050405020304" pitchFamily="18" charset="0"/>
            </a:endParaRPr>
          </a:p>
          <a:p>
            <a:r>
              <a:rPr lang="ru-RU" sz="2400" dirty="0" smtClean="0">
                <a:solidFill>
                  <a:schemeClr val="bg2">
                    <a:lumMod val="25000"/>
                  </a:schemeClr>
                </a:solidFill>
                <a:latin typeface="Times New Roman" panose="02020603050405020304" pitchFamily="18" charset="0"/>
                <a:cs typeface="Times New Roman" panose="02020603050405020304" pitchFamily="18" charset="0"/>
              </a:rPr>
              <a:t>2.Юридическая </a:t>
            </a:r>
            <a:r>
              <a:rPr lang="ru-RU" sz="2400" dirty="0">
                <a:solidFill>
                  <a:schemeClr val="bg2">
                    <a:lumMod val="25000"/>
                  </a:schemeClr>
                </a:solidFill>
                <a:latin typeface="Times New Roman" panose="02020603050405020304" pitchFamily="18" charset="0"/>
                <a:cs typeface="Times New Roman" panose="02020603050405020304" pitchFamily="18" charset="0"/>
              </a:rPr>
              <a:t>обработка МНПА и присвоение им номеров регистрации</a:t>
            </a:r>
          </a:p>
          <a:p>
            <a:endParaRPr lang="ru-RU" sz="2400" dirty="0">
              <a:solidFill>
                <a:schemeClr val="bg2">
                  <a:lumMod val="25000"/>
                </a:schemeClr>
              </a:solidFill>
              <a:latin typeface="Times New Roman" panose="02020603050405020304" pitchFamily="18" charset="0"/>
              <a:cs typeface="Times New Roman" panose="02020603050405020304" pitchFamily="18" charset="0"/>
            </a:endParaRPr>
          </a:p>
          <a:p>
            <a:r>
              <a:rPr lang="ru-RU" sz="2400" dirty="0">
                <a:solidFill>
                  <a:schemeClr val="bg2">
                    <a:lumMod val="25000"/>
                  </a:schemeClr>
                </a:solidFill>
                <a:latin typeface="Times New Roman" panose="02020603050405020304" pitchFamily="18" charset="0"/>
                <a:cs typeface="Times New Roman" panose="02020603050405020304" pitchFamily="18" charset="0"/>
              </a:rPr>
              <a:t>3. </a:t>
            </a:r>
            <a:r>
              <a:rPr lang="ru-RU" sz="2400" dirty="0" smtClean="0">
                <a:solidFill>
                  <a:schemeClr val="bg2">
                    <a:lumMod val="25000"/>
                  </a:schemeClr>
                </a:solidFill>
                <a:latin typeface="Times New Roman" panose="02020603050405020304" pitchFamily="18" charset="0"/>
                <a:cs typeface="Times New Roman" panose="02020603050405020304" pitchFamily="18" charset="0"/>
              </a:rPr>
              <a:t>Проведение </a:t>
            </a:r>
            <a:r>
              <a:rPr lang="ru-RU" sz="2400" dirty="0">
                <a:solidFill>
                  <a:schemeClr val="bg2">
                    <a:lumMod val="25000"/>
                  </a:schemeClr>
                </a:solidFill>
                <a:latin typeface="Times New Roman" panose="02020603050405020304" pitchFamily="18" charset="0"/>
                <a:cs typeface="Times New Roman" panose="02020603050405020304" pitchFamily="18" charset="0"/>
              </a:rPr>
              <a:t>правовой экспертизы поступивших МНПА, целью которой является повышение качества принимаемых органами местного самоуправления нормативных актов </a:t>
            </a:r>
          </a:p>
          <a:p>
            <a:endParaRPr lang="ru-RU" sz="9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5484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7"/>
          <p:cNvSpPr>
            <a:spLocks/>
          </p:cNvSpPr>
          <p:nvPr/>
        </p:nvSpPr>
        <p:spPr bwMode="auto">
          <a:xfrm>
            <a:off x="539552" y="843561"/>
            <a:ext cx="7772400"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ru-RU" altLang="ru-RU" sz="4000" b="1" i="0" u="none" strike="noStrike" kern="0" cap="none" spc="0" normalizeH="0" baseline="0" noProof="0" dirty="0" smtClean="0">
              <a:ln>
                <a:noFill/>
              </a:ln>
              <a:solidFill>
                <a:prstClr val="black"/>
              </a:solidFill>
              <a:effectLst/>
              <a:uLnTx/>
              <a:uFillTx/>
              <a:latin typeface="Arial" charset="0"/>
              <a:cs typeface="Arial"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ru-RU" altLang="ru-RU" sz="3200" b="1" i="0" u="none" strike="noStrike" kern="0" cap="none" spc="0" normalizeH="0" baseline="0" noProof="0" dirty="0" smtClean="0">
              <a:ln>
                <a:noFill/>
              </a:ln>
              <a:solidFill>
                <a:prstClr val="black"/>
              </a:solidFill>
              <a:effectLst/>
              <a:uLnTx/>
              <a:uFillTx/>
              <a:latin typeface="Arial" charset="0"/>
              <a:cs typeface="Arial" charset="0"/>
            </a:endParaRPr>
          </a:p>
        </p:txBody>
      </p:sp>
      <p:sp>
        <p:nvSpPr>
          <p:cNvPr id="2" name="Прямоугольник 1"/>
          <p:cNvSpPr/>
          <p:nvPr/>
        </p:nvSpPr>
        <p:spPr>
          <a:xfrm>
            <a:off x="1619672" y="2142918"/>
            <a:ext cx="6692280" cy="481542"/>
          </a:xfrm>
          <a:prstGeom prst="rect">
            <a:avLst/>
          </a:prstGeom>
          <a:noFill/>
        </p:spPr>
        <p:txBody>
          <a:bodyPr wrap="square">
            <a:spAutoFit/>
          </a:bodyPr>
          <a:lstStyle/>
          <a:p>
            <a:pPr>
              <a:lnSpc>
                <a:spcPct val="115000"/>
              </a:lnSpc>
              <a:spcAft>
                <a:spcPts val="1000"/>
              </a:spcAft>
            </a:pPr>
            <a:endParaRPr lang="ru-RU" sz="2400" dirty="0">
              <a:effectLst/>
              <a:latin typeface="+mn-lt"/>
              <a:ea typeface="Calibri"/>
              <a:cs typeface="Times New Roman"/>
            </a:endParaRPr>
          </a:p>
        </p:txBody>
      </p:sp>
      <p:graphicFrame>
        <p:nvGraphicFramePr>
          <p:cNvPr id="3" name="Диаграмма 2"/>
          <p:cNvGraphicFramePr/>
          <p:nvPr>
            <p:extLst>
              <p:ext uri="{D42A27DB-BD31-4B8C-83A1-F6EECF244321}">
                <p14:modId xmlns:p14="http://schemas.microsoft.com/office/powerpoint/2010/main" val="3565149775"/>
              </p:ext>
            </p:extLst>
          </p:nvPr>
        </p:nvGraphicFramePr>
        <p:xfrm>
          <a:off x="107504" y="347742"/>
          <a:ext cx="9001000" cy="4672280"/>
        </p:xfrm>
        <a:graphic>
          <a:graphicData uri="http://schemas.openxmlformats.org/drawingml/2006/chart">
            <c:chart xmlns:c="http://schemas.openxmlformats.org/drawingml/2006/chart" xmlns:r="http://schemas.openxmlformats.org/officeDocument/2006/relationships" r:id="rId2"/>
          </a:graphicData>
        </a:graphic>
      </p:graphicFrame>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0432" y="170736"/>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99592" y="0"/>
            <a:ext cx="7344816" cy="461665"/>
          </a:xfrm>
          <a:prstGeom prst="rect">
            <a:avLst/>
          </a:prstGeom>
          <a:noFill/>
        </p:spPr>
        <p:txBody>
          <a:bodyPr wrap="square" rtlCol="0">
            <a:spAutoFit/>
          </a:bodyPr>
          <a:lstStyle/>
          <a:p>
            <a:pPr algn="ctr"/>
            <a:r>
              <a:rPr lang="ru-RU" sz="1200" b="1" dirty="0" smtClean="0">
                <a:solidFill>
                  <a:schemeClr val="bg2">
                    <a:lumMod val="25000"/>
                  </a:schemeClr>
                </a:solidFill>
                <a:latin typeface="Times New Roman" panose="02020603050405020304" pitchFamily="18" charset="0"/>
                <a:cs typeface="Times New Roman" panose="02020603050405020304" pitchFamily="18" charset="0"/>
              </a:rPr>
              <a:t>Количество выявленных в ходе проведения правовой экспертизы нарушений требований юридико-технического оформления МНПА в 2014 – 2019 годах</a:t>
            </a:r>
            <a:endParaRPr lang="ru-RU" sz="1200" b="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5" name="Номер слайда 4"/>
          <p:cNvSpPr>
            <a:spLocks noGrp="1"/>
          </p:cNvSpPr>
          <p:nvPr>
            <p:ph type="sldNum" sz="quarter" idx="12"/>
          </p:nvPr>
        </p:nvSpPr>
        <p:spPr>
          <a:xfrm>
            <a:off x="20376" y="0"/>
            <a:ext cx="303152" cy="273844"/>
          </a:xfrm>
        </p:spPr>
        <p:txBody>
          <a:bodyPr/>
          <a:lstStyle/>
          <a:p>
            <a:r>
              <a:rPr lang="ru-RU" altLang="ru-RU" sz="800" b="0" dirty="0" smtClean="0">
                <a:solidFill>
                  <a:schemeClr val="tx1"/>
                </a:solidFill>
              </a:rPr>
              <a:t>8</a:t>
            </a:r>
            <a:endParaRPr lang="ru-RU" altLang="ru-RU" sz="800" b="0" dirty="0">
              <a:solidFill>
                <a:schemeClr val="tx1"/>
              </a:solidFill>
            </a:endParaRPr>
          </a:p>
        </p:txBody>
      </p:sp>
    </p:spTree>
    <p:extLst>
      <p:ext uri="{BB962C8B-B14F-4D97-AF65-F5344CB8AC3E}">
        <p14:creationId xmlns:p14="http://schemas.microsoft.com/office/powerpoint/2010/main" val="3218388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1570" y="0"/>
            <a:ext cx="7560840" cy="276999"/>
          </a:xfrm>
          <a:prstGeom prst="rect">
            <a:avLst/>
          </a:prstGeom>
          <a:noFill/>
        </p:spPr>
        <p:txBody>
          <a:bodyPr wrap="square" rtlCol="0">
            <a:spAutoFit/>
          </a:bodyPr>
          <a:lstStyle/>
          <a:p>
            <a:pPr algn="ctr"/>
            <a:r>
              <a:rPr lang="ru-RU" sz="1200" b="1" dirty="0">
                <a:solidFill>
                  <a:schemeClr val="bg2">
                    <a:lumMod val="25000"/>
                  </a:schemeClr>
                </a:solidFill>
                <a:latin typeface="Times New Roman" panose="02020603050405020304" pitchFamily="18" charset="0"/>
                <a:cs typeface="Times New Roman" panose="02020603050405020304" pitchFamily="18" charset="0"/>
              </a:rPr>
              <a:t>Структура муниципального правового акта</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3194" y="51470"/>
            <a:ext cx="396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a:xfrm>
            <a:off x="19416" y="29724"/>
            <a:ext cx="304112" cy="273844"/>
          </a:xfrm>
        </p:spPr>
        <p:txBody>
          <a:bodyPr/>
          <a:lstStyle/>
          <a:p>
            <a:r>
              <a:rPr lang="ru-RU" altLang="ru-RU" sz="800" b="0" dirty="0" smtClean="0">
                <a:solidFill>
                  <a:schemeClr val="tx1"/>
                </a:solidFill>
              </a:rPr>
              <a:t>9</a:t>
            </a:r>
            <a:endParaRPr lang="ru-RU" altLang="ru-RU" sz="800" b="0" dirty="0">
              <a:solidFill>
                <a:schemeClr val="tx1"/>
              </a:solidFill>
            </a:endParaRPr>
          </a:p>
        </p:txBody>
      </p:sp>
      <p:cxnSp>
        <p:nvCxnSpPr>
          <p:cNvPr id="7" name="Прямая со стрелкой 6"/>
          <p:cNvCxnSpPr/>
          <p:nvPr/>
        </p:nvCxnSpPr>
        <p:spPr>
          <a:xfrm>
            <a:off x="4716016" y="2355726"/>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8027" y="254624"/>
            <a:ext cx="8454119" cy="4970591"/>
          </a:xfrm>
          <a:prstGeom prst="rect">
            <a:avLst/>
          </a:prstGeom>
          <a:noFill/>
        </p:spPr>
        <p:txBody>
          <a:bodyPr wrap="square" rtlCol="0">
            <a:spAutoFit/>
          </a:bodyPr>
          <a:lstStyle/>
          <a:p>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Обязательный </a:t>
            </a:r>
            <a:r>
              <a:rPr lang="ru-RU" sz="2800" dirty="0">
                <a:solidFill>
                  <a:schemeClr val="accent4">
                    <a:lumMod val="50000"/>
                  </a:schemeClr>
                </a:solidFill>
                <a:latin typeface="Times New Roman" panose="02020603050405020304" pitchFamily="18" charset="0"/>
                <a:cs typeface="Times New Roman" panose="02020603050405020304" pitchFamily="18" charset="0"/>
              </a:rPr>
              <a:t>набор </a:t>
            </a:r>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реквизитов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придают официальный характер и обеспечивают его идентификацию</a:t>
            </a:r>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Вступительная </a:t>
            </a:r>
            <a:r>
              <a:rPr lang="ru-RU" sz="2800" dirty="0">
                <a:solidFill>
                  <a:schemeClr val="accent4">
                    <a:lumMod val="50000"/>
                  </a:schemeClr>
                </a:solidFill>
                <a:latin typeface="Times New Roman" panose="02020603050405020304" pitchFamily="18" charset="0"/>
                <a:cs typeface="Times New Roman" panose="02020603050405020304" pitchFamily="18" charset="0"/>
              </a:rPr>
              <a:t>часть (преамбула)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отражает фактические обстоятельства и мотивы, послужившие основанием для принятия акта</a:t>
            </a:r>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 </a:t>
            </a:r>
          </a:p>
          <a:p>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Постановляющая (содержательная) часть</a:t>
            </a:r>
          </a:p>
          <a:p>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Заключительная (резолютивная) часть </a:t>
            </a:r>
            <a:r>
              <a:rPr lang="ru-RU" sz="1400" dirty="0" smtClean="0">
                <a:solidFill>
                  <a:schemeClr val="accent4">
                    <a:lumMod val="50000"/>
                  </a:schemeClr>
                </a:solidFill>
                <a:latin typeface="Times New Roman" panose="02020603050405020304" pitchFamily="18" charset="0"/>
                <a:cs typeface="Times New Roman" panose="02020603050405020304" pitchFamily="18" charset="0"/>
              </a:rPr>
              <a:t>содержит заключительные, переходные положения (например, о вступлении в силу)</a:t>
            </a:r>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endParaRPr lang="ru-RU" sz="2800" dirty="0" smtClean="0">
              <a:solidFill>
                <a:schemeClr val="accent4">
                  <a:lumMod val="50000"/>
                </a:schemeClr>
              </a:solidFill>
              <a:latin typeface="Times New Roman" panose="02020603050405020304" pitchFamily="18" charset="0"/>
              <a:cs typeface="Times New Roman" panose="02020603050405020304" pitchFamily="18" charset="0"/>
            </a:endParaRPr>
          </a:p>
          <a:p>
            <a:r>
              <a:rPr lang="ru-RU" sz="2800" dirty="0" smtClean="0">
                <a:solidFill>
                  <a:schemeClr val="accent4">
                    <a:lumMod val="50000"/>
                  </a:schemeClr>
                </a:solidFill>
                <a:latin typeface="Times New Roman" panose="02020603050405020304" pitchFamily="18" charset="0"/>
                <a:cs typeface="Times New Roman" panose="02020603050405020304" pitchFamily="18" charset="0"/>
              </a:rPr>
              <a:t>Приложения  </a:t>
            </a:r>
            <a:endParaRPr lang="ru-RU" sz="2800" dirty="0">
              <a:solidFill>
                <a:schemeClr val="accent4">
                  <a:lumMod val="50000"/>
                </a:schemeClr>
              </a:solidFill>
              <a:latin typeface="Times New Roman" panose="02020603050405020304" pitchFamily="18" charset="0"/>
              <a:cs typeface="Times New Roman" panose="02020603050405020304" pitchFamily="18" charset="0"/>
            </a:endParaRPr>
          </a:p>
          <a:p>
            <a:endParaRPr lang="ru-RU" sz="900"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6695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3707</TotalTime>
  <Words>1871</Words>
  <Application>Microsoft Office PowerPoint</Application>
  <PresentationFormat>Экран (16:9)</PresentationFormat>
  <Paragraphs>208</Paragraphs>
  <Slides>20</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20</vt:i4>
      </vt:variant>
    </vt:vector>
  </HeadingPairs>
  <TitlesOfParts>
    <vt:vector size="29" baseType="lpstr">
      <vt:lpstr>Arial</vt:lpstr>
      <vt:lpstr>Calibri</vt:lpstr>
      <vt:lpstr>Ebrima</vt:lpstr>
      <vt:lpstr>Franklin Gothic Heavy</vt:lpstr>
      <vt:lpstr>Georgia</vt:lpstr>
      <vt:lpstr>Monotype Corsiva</vt:lpstr>
      <vt:lpstr>Times New Roman</vt:lpstr>
      <vt:lpstr>Trebuchet MS</vt: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АГНОиПНО</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Кошелева Ирина Альбертовна</dc:creator>
  <cp:lastModifiedBy>Русин Максим Юрьевич</cp:lastModifiedBy>
  <cp:revision>420</cp:revision>
  <dcterms:created xsi:type="dcterms:W3CDTF">2014-02-06T07:29:55Z</dcterms:created>
  <dcterms:modified xsi:type="dcterms:W3CDTF">2020-03-02T08:56:55Z</dcterms:modified>
</cp:coreProperties>
</file>