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2" r:id="rId5"/>
    <p:sldId id="263" r:id="rId6"/>
    <p:sldId id="264" r:id="rId7"/>
    <p:sldId id="265" r:id="rId8"/>
    <p:sldId id="266" r:id="rId9"/>
    <p:sldId id="267" r:id="rId10"/>
    <p:sldId id="268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13A2-6DA4-4502-8A75-EF44D91F2BA2}" type="datetimeFigureOut">
              <a:rPr lang="ru-RU" smtClean="0"/>
              <a:t>25.06.2026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FB8F-6413-431C-9790-C1D848373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76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13A2-6DA4-4502-8A75-EF44D91F2BA2}" type="datetimeFigureOut">
              <a:rPr lang="ru-RU" smtClean="0"/>
              <a:t>25.06.2026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FB8F-6413-431C-9790-C1D848373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06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13A2-6DA4-4502-8A75-EF44D91F2BA2}" type="datetimeFigureOut">
              <a:rPr lang="ru-RU" smtClean="0"/>
              <a:t>25.06.2026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FB8F-6413-431C-9790-C1D848373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66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13A2-6DA4-4502-8A75-EF44D91F2BA2}" type="datetimeFigureOut">
              <a:rPr lang="ru-RU" smtClean="0"/>
              <a:t>25.06.2026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FB8F-6413-431C-9790-C1D848373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761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13A2-6DA4-4502-8A75-EF44D91F2BA2}" type="datetimeFigureOut">
              <a:rPr lang="ru-RU" smtClean="0"/>
              <a:t>25.06.2026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FB8F-6413-431C-9790-C1D848373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443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13A2-6DA4-4502-8A75-EF44D91F2BA2}" type="datetimeFigureOut">
              <a:rPr lang="ru-RU" smtClean="0"/>
              <a:t>25.06.2026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FB8F-6413-431C-9790-C1D848373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04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13A2-6DA4-4502-8A75-EF44D91F2BA2}" type="datetimeFigureOut">
              <a:rPr lang="ru-RU" smtClean="0"/>
              <a:t>25.06.2026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FB8F-6413-431C-9790-C1D848373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414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13A2-6DA4-4502-8A75-EF44D91F2BA2}" type="datetimeFigureOut">
              <a:rPr lang="ru-RU" smtClean="0"/>
              <a:t>25.06.2026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FB8F-6413-431C-9790-C1D848373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364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13A2-6DA4-4502-8A75-EF44D91F2BA2}" type="datetimeFigureOut">
              <a:rPr lang="ru-RU" smtClean="0"/>
              <a:t>25.06.2026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FB8F-6413-431C-9790-C1D848373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092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13A2-6DA4-4502-8A75-EF44D91F2BA2}" type="datetimeFigureOut">
              <a:rPr lang="ru-RU" smtClean="0"/>
              <a:t>25.06.2026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FB8F-6413-431C-9790-C1D848373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013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13A2-6DA4-4502-8A75-EF44D91F2BA2}" type="datetimeFigureOut">
              <a:rPr lang="ru-RU" smtClean="0"/>
              <a:t>25.06.2026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FB8F-6413-431C-9790-C1D848373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951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513A2-6DA4-4502-8A75-EF44D91F2BA2}" type="datetimeFigureOut">
              <a:rPr lang="ru-RU" smtClean="0"/>
              <a:t>25.06.2026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9FB8F-6413-431C-9790-C1D848373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334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212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31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Прямоугольник 9"/>
          <p:cNvSpPr/>
          <p:nvPr/>
        </p:nvSpPr>
        <p:spPr>
          <a:xfrm>
            <a:off x="142472" y="505315"/>
            <a:ext cx="1103129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МОЛОДЕЖНЫЙ ПАРЛАМЕНТ НОВОСИБИРСКОЙ ОБЛАСТИ</a:t>
            </a:r>
            <a:endParaRPr lang="ru-RU" sz="2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1380375"/>
            <a:ext cx="12023387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КОНСУЛЬТАТИВНЫЙ И СОВЕЩАТЕЛЬНЫЙ ОРГАН ПРИ ЗАКОНОДАТЕЛЬНОМ СОБРАНИИ НОВОСИБИРСКОЙ ОБЛАСТИ</a:t>
            </a:r>
          </a:p>
          <a:p>
            <a:pPr marL="342900" indent="-342900" algn="ctr">
              <a:buFontTx/>
              <a:buChar char="-"/>
            </a:pPr>
            <a:endParaRPr lang="ru-RU" sz="2000" dirty="0" smtClean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marL="342900" indent="-342900" algn="ctr">
              <a:buFontTx/>
              <a:buChar char="-"/>
            </a:pPr>
            <a:endParaRPr lang="ru-RU" sz="200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marL="342900" indent="-342900" algn="ctr">
              <a:buFontTx/>
              <a:buChar char="-"/>
            </a:pPr>
            <a:endParaRPr lang="ru-RU" sz="2000" dirty="0" smtClean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marL="342900" indent="-342900" algn="ctr">
              <a:buFontTx/>
              <a:buChar char="-"/>
            </a:pPr>
            <a:endParaRPr lang="ru-RU" sz="200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marL="342900" indent="-342900" algn="ctr">
              <a:buFontTx/>
              <a:buChar char="-"/>
            </a:pPr>
            <a:endParaRPr lang="ru-RU" sz="2000" dirty="0" smtClean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marL="342900" indent="-342900" algn="ctr">
              <a:buFontTx/>
              <a:buChar char="-"/>
            </a:pPr>
            <a:endParaRPr lang="ru-RU" sz="200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marL="342900" indent="-342900" algn="ctr">
              <a:buFontTx/>
              <a:buChar char="-"/>
            </a:pPr>
            <a:endParaRPr lang="ru-RU" sz="2000" dirty="0" smtClean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marL="342900" indent="-342900" algn="ctr">
              <a:buFontTx/>
              <a:buChar char="-"/>
            </a:pPr>
            <a:endParaRPr lang="ru-RU" sz="200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sz="2000" dirty="0" smtClean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   </a:t>
            </a:r>
            <a:r>
              <a:rPr lang="ru-RU" sz="2400" dirty="0" smtClean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ЗАДАЧИ:</a:t>
            </a:r>
          </a:p>
          <a:p>
            <a:endParaRPr lang="ru-RU" sz="2000" dirty="0" smtClean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1600" dirty="0" smtClean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ВОВЛЕЧЬ МОЛОДЫХ ГРАЖДАН В ОБЩЕСТВЕННО-ПОЛИТИЧЕСКУЮ ЖИЗНЬ РЕГИОНА;</a:t>
            </a:r>
          </a:p>
          <a:p>
            <a:pPr marL="342900" indent="-342900">
              <a:buFontTx/>
              <a:buChar char="-"/>
            </a:pPr>
            <a:endParaRPr lang="ru-RU" sz="160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1600" dirty="0" smtClean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СФОРМИРОВАТЬ КАДРОВЫЙ РЕЗЕРВ ДЛЯ ОРГАНОВ ВЛАСТИ И МЕСТНОГО САМОУПРАВЛЕНИЯ;</a:t>
            </a:r>
          </a:p>
          <a:p>
            <a:pPr marL="342900" indent="-342900">
              <a:buFontTx/>
              <a:buChar char="-"/>
            </a:pPr>
            <a:endParaRPr lang="ru-RU" sz="160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1600" dirty="0" smtClean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ОБЕСПЕЧИТЬ ДИАЛОГ МЕЖДУ МОЛОДЕЖЬЮ И ВЛАСТЬЮ.</a:t>
            </a:r>
            <a:endParaRPr lang="ru-RU" sz="1600" dirty="0" smtClean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sz="2000" dirty="0" smtClean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28" y="2347355"/>
            <a:ext cx="3415018" cy="2134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0709" y="2361999"/>
            <a:ext cx="3339788" cy="2134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b="7404"/>
          <a:stretch/>
        </p:blipFill>
        <p:spPr>
          <a:xfrm>
            <a:off x="4656790" y="2347355"/>
            <a:ext cx="3140407" cy="2134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30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Прямоугольник 9"/>
          <p:cNvSpPr/>
          <p:nvPr/>
        </p:nvSpPr>
        <p:spPr>
          <a:xfrm>
            <a:off x="142472" y="505315"/>
            <a:ext cx="1103129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МОЛОДЕЖНЫЙ ПАРЛАМЕНТ НОВОСИБИРСКОЙ ОБЛАСТИ</a:t>
            </a:r>
            <a:endParaRPr lang="ru-RU" sz="2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472" y="365125"/>
            <a:ext cx="12023387" cy="43396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Tx/>
              <a:buChar char="-"/>
            </a:pPr>
            <a:endParaRPr lang="ru-RU" sz="2000" dirty="0" smtClean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marL="342900" indent="-342900">
              <a:buFontTx/>
              <a:buChar char="-"/>
            </a:pPr>
            <a:endParaRPr lang="ru-RU" sz="200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marL="342900" indent="-342900">
              <a:buFontTx/>
              <a:buChar char="-"/>
            </a:pPr>
            <a:endParaRPr lang="ru-RU" sz="2000" dirty="0" smtClean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marL="342900" indent="-342900">
              <a:buFontTx/>
              <a:buChar char="-"/>
            </a:pPr>
            <a:endParaRPr lang="ru-RU" sz="200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sz="2400" dirty="0" smtClean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  </a:t>
            </a:r>
            <a:r>
              <a:rPr lang="ru-RU" sz="2800" dirty="0" smtClean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ФУНКЦИИ:</a:t>
            </a:r>
          </a:p>
          <a:p>
            <a:pPr marL="342900" indent="-342900">
              <a:buFontTx/>
              <a:buChar char="-"/>
            </a:pPr>
            <a:r>
              <a:rPr lang="ru-RU" sz="2800" dirty="0" smtClean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ПРЕДСТАВЛЕНИЕ ИНТЕРЕСОВ МОЛОДЕЖИ;</a:t>
            </a:r>
          </a:p>
          <a:p>
            <a:pPr marL="342900" indent="-342900">
              <a:buFontTx/>
              <a:buChar char="-"/>
            </a:pPr>
            <a:r>
              <a:rPr lang="ru-RU" sz="2800" dirty="0" smtClean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ПЛОЩАДКА ДЛЯ ПОДГОТОВКИ УПРАВЛЕНЧЕСКИХ КАДРОВ;</a:t>
            </a:r>
          </a:p>
          <a:p>
            <a:pPr marL="342900" indent="-342900">
              <a:buFontTx/>
              <a:buChar char="-"/>
            </a:pPr>
            <a:r>
              <a:rPr lang="ru-RU" sz="2800" dirty="0" smtClean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ИНСТРУМЕНТ РАЗВИТИЯ ГРАЖДАНСКОЙ АКТИВНОСТИ.</a:t>
            </a:r>
          </a:p>
          <a:p>
            <a:pPr marL="342900" indent="-342900">
              <a:buFontTx/>
              <a:buChar char="-"/>
            </a:pPr>
            <a:endParaRPr lang="ru-RU" sz="2000" dirty="0" smtClean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marL="342900" indent="-342900">
              <a:buFontTx/>
              <a:buChar char="-"/>
            </a:pPr>
            <a:endParaRPr lang="ru-RU" sz="1600" dirty="0" smtClean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endParaRPr lang="ru-RU" sz="2000" dirty="0" smtClean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004" y="3984850"/>
            <a:ext cx="4015902" cy="2588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0996" y="3983201"/>
            <a:ext cx="3996045" cy="2641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704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73389" y="504686"/>
            <a:ext cx="1724301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0" cap="none" spc="0" dirty="0" smtClean="0">
                <a:ln w="0"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КЛЮЧЕВЫЕ ПРОЕКТЫ</a:t>
            </a:r>
            <a:endParaRPr lang="ru-RU" sz="2800" b="0" cap="none" spc="0" dirty="0">
              <a:ln w="0"/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971" y="1502688"/>
            <a:ext cx="11894603" cy="5216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sz="220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200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УРОКИ ПАРЛАМЕНТАРИЗМА</a:t>
            </a:r>
          </a:p>
          <a:p>
            <a:pPr algn="ctr"/>
            <a:endParaRPr lang="ru-RU" sz="220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200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26 РАЙОНОВ</a:t>
            </a:r>
          </a:p>
          <a:p>
            <a:pPr algn="ctr"/>
            <a:r>
              <a:rPr lang="ru-RU" sz="2200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37 УРОКОВ</a:t>
            </a:r>
          </a:p>
          <a:p>
            <a:pPr algn="ctr"/>
            <a:r>
              <a:rPr lang="ru-RU" sz="2200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БОЛЕЕ </a:t>
            </a:r>
            <a:r>
              <a:rPr lang="ru-RU" sz="2200" dirty="0" smtClean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1000 </a:t>
            </a:r>
            <a:r>
              <a:rPr lang="ru-RU" sz="2200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УЧАСТНИКОВ</a:t>
            </a:r>
          </a:p>
          <a:p>
            <a:pPr algn="ctr"/>
            <a:endParaRPr lang="ru-RU" sz="240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sz="280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sz="280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n-US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n-US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1300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   ГОСУДАРСТВЕННОЕ УСТРОЙСТВО </a:t>
            </a:r>
            <a:r>
              <a:rPr lang="en-US" sz="1300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|</a:t>
            </a:r>
            <a:r>
              <a:rPr lang="ru-RU" sz="1300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ИСТОРИЯ ПАРЛАМЕНТАРИЗМА </a:t>
            </a:r>
            <a:r>
              <a:rPr lang="en-US" sz="1300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|</a:t>
            </a:r>
            <a:r>
              <a:rPr lang="ru-RU" sz="1300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СИСТЕМА ВЫБОРОВ </a:t>
            </a:r>
            <a:r>
              <a:rPr lang="en-US" sz="1300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|  </a:t>
            </a:r>
            <a:r>
              <a:rPr lang="ru-RU" sz="1300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ЗАКОНОДАТЕЛЬНАЯ ВЛАСТЬ</a:t>
            </a:r>
          </a:p>
        </p:txBody>
      </p:sp>
      <p:pic>
        <p:nvPicPr>
          <p:cNvPr id="3074" name="Picture 2" descr="https://sun9-73.userapi.com/s/v1/ig2/ZRJvyPsc-UNhyZJnhKBdS-nK3wPX97hVvdlhcvGPZ-pDddt8croAk5LUSJCUeD0MTeukf_cgs5rtHI5EZjM75GY6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9" b="470"/>
          <a:stretch/>
        </p:blipFill>
        <p:spPr bwMode="auto">
          <a:xfrm>
            <a:off x="4713514" y="4310743"/>
            <a:ext cx="3088727" cy="1785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6" name="Picture 4" descr="https://sun9-12.userapi.com/s/v1/ig2/PCRybWl38ko8fhxYvgGeOTZKHpnjC9eELTDGeLupLalrdyzmZuBSUuToSHpX9CT_9q8ijWMeKK5RoLzKYLD0-DCz.jpg?quality=95&amp;as=32x18,48x27,72x40,108x61,160x90,240x135,360x202,480x270,540x304,640x360,720x405,1080x607,1280x720&amp;from=bu&amp;cs=128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89" y="4310743"/>
            <a:ext cx="3180908" cy="1789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8" name="Picture 6" descr="https://sun9-42.userapi.com/s/v1/ig2/xWfc-9qEn7RplVjmlIerXQ6LL2pMx0bJPqnQeHrUeJ6CMyM9AmAYJlPcbMBMMQE3FaMHMuWbE2UyXoLUT9FLxika.jpg?quality=95&amp;as=32x24,48x36,72x54,108x81,160x120,240x181,360x271,480x361,540x406,640x482,720x542,1080x813,1280x963,1440x1084,1600x1204&amp;from=bu&amp;cs=1600x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1" b="15838"/>
          <a:stretch/>
        </p:blipFill>
        <p:spPr bwMode="auto">
          <a:xfrm>
            <a:off x="8686060" y="4310743"/>
            <a:ext cx="3258514" cy="1789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80" name="Picture 8" descr="https://sun9-78.userapi.com/s/v1/ig2/-Bp6Ao2IvmVyRexnNpn8ptj6xAfmOqXs9JD_qmnRdwaVMkNqkThSK02erUwZL9IhNMsfBwIuWy9oq1Ysibca42gd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5" b="12431"/>
          <a:stretch/>
        </p:blipFill>
        <p:spPr bwMode="auto">
          <a:xfrm>
            <a:off x="8686060" y="1812997"/>
            <a:ext cx="3258514" cy="1834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82" name="Picture 10" descr="https://sun9-15.userapi.com/s/v1/ig2/Km1ajNIURZwBirRG0BiuIh9zzVWZ6SlzvJNaDyLTZY9X9xj1_1hUbYlC8zZwSf7fqE8uFL8gWAi0_2ENvHnTl8IS.jpg?quality=95&amp;as=32x18,48x27,72x40,108x61,160x90,240x135,360x202,480x269,540x303,640x359,720x404,800x449&amp;from=bu&amp;cs=800x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7" y="1872264"/>
            <a:ext cx="3163825" cy="1775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684080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73389" y="504686"/>
            <a:ext cx="1724301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0" cap="none" spc="0" dirty="0">
                <a:ln w="0"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КЛЮЧЕВЫЕ </a:t>
            </a:r>
            <a:r>
              <a:rPr lang="ru-RU" sz="2800" b="0" cap="none" spc="0" dirty="0" smtClean="0">
                <a:ln w="0"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ПРОЕКТЫ</a:t>
            </a:r>
            <a:endParaRPr lang="ru-RU" sz="2800" b="0" cap="none" spc="0" dirty="0">
              <a:ln w="0"/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3389" y="1502688"/>
            <a:ext cx="11647739" cy="53553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ДИСКУССИОННЫЕ </a:t>
            </a:r>
          </a:p>
          <a:p>
            <a:pPr algn="ctr"/>
            <a:r>
              <a:rPr lang="ru-RU" sz="2400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ПЛОЩАДКИ</a:t>
            </a:r>
          </a:p>
          <a:p>
            <a:pPr algn="ctr"/>
            <a:r>
              <a:rPr lang="ru-RU" sz="2400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«ПРО-ДЕБАТЫ»</a:t>
            </a:r>
          </a:p>
          <a:p>
            <a:pPr algn="ctr"/>
            <a:endParaRPr lang="ru-RU" sz="240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11 ПЛОЩАДОК</a:t>
            </a:r>
          </a:p>
          <a:p>
            <a:pPr algn="ctr"/>
            <a:r>
              <a:rPr lang="ru-RU" sz="2400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БОЛЕЕ 500 УЧАСТНИКОВ</a:t>
            </a:r>
          </a:p>
          <a:p>
            <a:pPr algn="ctr"/>
            <a:endParaRPr lang="ru-RU" sz="280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sz="280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n-US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n-US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1600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   ИДЕОЛОГИЯ </a:t>
            </a:r>
            <a:r>
              <a:rPr lang="en-US" sz="1600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|</a:t>
            </a:r>
            <a:r>
              <a:rPr lang="ru-RU" sz="1600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КУЛЬТУРА РЕЧИ</a:t>
            </a:r>
            <a:r>
              <a:rPr lang="en-US" sz="1600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|</a:t>
            </a:r>
            <a:r>
              <a:rPr lang="ru-RU" sz="1600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ЭКОЛОГИЯ </a:t>
            </a:r>
            <a:r>
              <a:rPr lang="en-US" sz="1600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| </a:t>
            </a:r>
            <a:r>
              <a:rPr lang="ru-RU" sz="1600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ИНФОРМАЦИОННЫЕ ТЕХНОЛОГИИ</a:t>
            </a:r>
            <a:r>
              <a:rPr lang="en-US" sz="1600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|</a:t>
            </a:r>
            <a:r>
              <a:rPr lang="ru-RU" sz="1600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ПАТРИОТИЗМ</a:t>
            </a:r>
          </a:p>
        </p:txBody>
      </p:sp>
      <p:pic>
        <p:nvPicPr>
          <p:cNvPr id="2050" name="Picture 2" descr="https://sun9-87.userapi.com/s/v1/ig2/Q2SNvJNrpH7mJxQUWU5wmbbE41f73jg6EK8wIJu7TEOscJ1KA6Sq61viLmHfp9Dyf32qLUQnpLInjBEe7AVR4eIY.jpg?quality=95&amp;as=32x24,48x36,72x54,108x81,160x120,240x180,360x270,480x360,540x405,640x480,720x540,1080x810,1280x960,1440x1080,2560x1920&amp;from=bu&amp;cs=2560x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6" b="8842"/>
          <a:stretch/>
        </p:blipFill>
        <p:spPr bwMode="auto">
          <a:xfrm>
            <a:off x="8642012" y="1465860"/>
            <a:ext cx="3179116" cy="2001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052" name="Picture 4" descr="https://sun9-15.userapi.com/s/v1/ig2/28U53_YSRCtZdbaio4tazOaTYrUqSEGMCCi5IJ9FI4G2EpmSh-1Uatfou4Tm7Y_02GaXCv63AVrE0Dw6g1uMZJtS.jpg?quality=95&amp;as=32x21,48x32,72x48,108x72,160x107,240x160,360x240,480x320,540x360,640x426,720x480,1080x720,1280x853&amp;from=bu&amp;cs=128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012" y="3994213"/>
            <a:ext cx="3179116" cy="2118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054" name="Picture 6" descr="https://sun9-79.userapi.com/s/v1/ig2/SqCZaQ2ChaGszsraaZLMUGdjRmwW7-IYTGAAdYvYJWzy7y3pO3wy3NnPtG5qfNELhleoK62vpaey-8pEL8xyqo27.jpg?quality=95&amp;as=32x21,48x32,72x48,108x72,160x107,240x160,360x240,480x320,540x360,640x427,720x480,828x552&amp;from=bu&amp;cs=828x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8" y="3994213"/>
            <a:ext cx="3177876" cy="2118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056" name="Picture 8" descr="https://sun9-12.userapi.com/s/v1/ig2/cZ-m2TjyTf5cX6entcYa2Ag1IdU0HVlPIXX5DHEkqntR1xpCU8W2928Q0KwLWUTwVuJoZlqX9lFVvE41fJjHFW2R.jpg?quality=95&amp;as=32x21,48x32,72x48,108x72,160x107,240x160,360x240,480x320,540x360,640x427,720x480,1080x720,1280x853,1440x960,1500x1000&amp;from=bu&amp;cs=1500x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8" y="1532592"/>
            <a:ext cx="3177876" cy="2118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058" name="Picture 10" descr="https://sun9-57.userapi.com/s/v1/ig2/h2jP2UIpeWaFgLRLJEztgM7uyYDSBZ2RB6nhXFf3OocRsGoPqy5TY9SLvbVhVLiqk3ZwbGophcMSBtb5iqWSIvgo.jpg?quality=95&amp;as=32x21,48x32,72x48,108x72,160x107,240x160,360x240,480x320,540x360,640x427,720x480,1080x720,1280x853,1440x960,2560x1707&amp;from=bu&amp;cs=2560x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082" y="3994213"/>
            <a:ext cx="3177255" cy="2118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275209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63340" y="73905"/>
            <a:ext cx="1724301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ru-RU" sz="2800" dirty="0">
              <a:ln w="0"/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sz="2800" dirty="0">
                <a:ln w="0"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КЛЮЧЕВЫЕ </a:t>
            </a:r>
            <a:r>
              <a:rPr lang="ru-RU" sz="2800" dirty="0" smtClean="0">
                <a:ln w="0"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ПРОЕКТЫ</a:t>
            </a:r>
            <a:endParaRPr lang="ru-RU" sz="2800" b="0" cap="none" spc="0" dirty="0">
              <a:ln w="0"/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1382486"/>
            <a:ext cx="12028659" cy="79406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МЕЖДУНАРОДНАЯ АКЦИЯ </a:t>
            </a:r>
          </a:p>
          <a:p>
            <a:pPr algn="ctr"/>
            <a:r>
              <a:rPr lang="ru-RU" sz="2000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«ТЕСТ ПО ИСТОРИИ </a:t>
            </a:r>
          </a:p>
          <a:p>
            <a:pPr algn="ctr"/>
            <a:r>
              <a:rPr lang="ru-RU" sz="2000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ВЕЛИКОЙ ОТЕЧЕСТВЕННОЙ ВОЙНЫ»</a:t>
            </a:r>
          </a:p>
          <a:p>
            <a:endParaRPr lang="ru-RU" sz="2000" b="0" cap="none" spc="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b="0" cap="none" spc="0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БОЛЕЕ </a:t>
            </a:r>
            <a:r>
              <a:rPr lang="ru-RU" sz="2000" dirty="0" smtClean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45</a:t>
            </a:r>
            <a:r>
              <a:rPr lang="ru-RU" sz="2000" b="0" cap="none" spc="0" dirty="0" smtClean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0 </a:t>
            </a:r>
            <a:r>
              <a:rPr lang="ru-RU" sz="2000" b="0" cap="none" spc="0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ПЛОЩАДОК</a:t>
            </a:r>
            <a:endParaRPr lang="ru-RU" sz="200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sz="200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sz="200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sz="200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sz="200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sz="200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sz="200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sz="200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sz="200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sz="2000" b="0" cap="none" spc="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sz="200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sz="2000" b="0" cap="none" spc="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sz="200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1000" b="0" cap="none" spc="0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ИЗУЧЕНИЕ ОТЕЧЕСТВЕННОЙ ИСТОРИИ </a:t>
            </a:r>
            <a:r>
              <a:rPr lang="en-US" sz="1000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| </a:t>
            </a:r>
            <a:r>
              <a:rPr lang="ru-RU" sz="1000" b="0" cap="none" spc="0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ИСТОРИЧЕСКАЯ ГРАМОТНОСТЬ </a:t>
            </a:r>
            <a:r>
              <a:rPr lang="en-US" sz="1000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| </a:t>
            </a:r>
            <a:r>
              <a:rPr lang="ru-RU" sz="1000" b="0" cap="none" spc="0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ПОПУЛЯРИЗАЦИЯ ИСТОРИЧЕСКИХ ЗНАНИЙ </a:t>
            </a:r>
            <a:r>
              <a:rPr lang="en-US" sz="1000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|</a:t>
            </a:r>
            <a:r>
              <a:rPr lang="ru-RU" sz="1000" b="0" cap="none" spc="0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ПРОТИВОДЕЙСТВИЕ ФАЛЬСИФИКАЦИИ</a:t>
            </a:r>
          </a:p>
          <a:p>
            <a:pPr algn="ctr"/>
            <a:endParaRPr lang="ru-RU" sz="2000" b="0" cap="none" spc="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sz="200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sz="2000" b="0" cap="none" spc="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sz="200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sz="2000" b="0" cap="none" spc="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sz="200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sz="2000" b="0" cap="none" spc="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sz="200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656" y="3209907"/>
            <a:ext cx="3949003" cy="2628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10641"/>
          <a:stretch/>
        </p:blipFill>
        <p:spPr>
          <a:xfrm>
            <a:off x="163339" y="3219819"/>
            <a:ext cx="3875261" cy="2618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6471" y="3663489"/>
            <a:ext cx="3399057" cy="2556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4673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73389" y="504686"/>
            <a:ext cx="1724301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0" cap="none" spc="0" dirty="0">
                <a:ln w="0"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КЛЮЧЕВЫЕ </a:t>
            </a:r>
            <a:r>
              <a:rPr lang="ru-RU" sz="2800" b="0" cap="none" spc="0" dirty="0" smtClean="0">
                <a:ln w="0"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ПРОЕКТЫ</a:t>
            </a:r>
            <a:endParaRPr lang="ru-RU" sz="2800" b="0" cap="none" spc="0" dirty="0">
              <a:ln w="0"/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832" y="1502688"/>
            <a:ext cx="11836895" cy="5293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2400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200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«НЕДЕЛЯ БЕЗОПАСНОСТИ»</a:t>
            </a:r>
          </a:p>
          <a:p>
            <a:pPr algn="ctr"/>
            <a:endParaRPr lang="ru-RU" sz="220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200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 10 РАЙОНОВ</a:t>
            </a:r>
          </a:p>
          <a:p>
            <a:pPr algn="ctr"/>
            <a:r>
              <a:rPr lang="ru-RU" sz="2200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 БОЛЕЕ 450 УЧАСТНИКОВ</a:t>
            </a:r>
          </a:p>
          <a:p>
            <a:pPr algn="ctr"/>
            <a:endParaRPr lang="ru-RU" sz="240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sz="280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sz="280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n-US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   ПРАВИЛА ДОРОЖНОГО ДВИЖЕНИЯ </a:t>
            </a:r>
            <a:r>
              <a:rPr lang="en-US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|</a:t>
            </a:r>
            <a:r>
              <a:rPr lang="ru-RU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МЕРЫ БЕЗОПАСНОСТИ НА ДОРОГАХ И В ЖИЗНИ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0550" y="1295933"/>
            <a:ext cx="3123313" cy="2349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https://sun9-19.userapi.com/s/v1/ig2/QChnOMAsBF9snv3OHKH5qyTomGKSsa1fBr5Y9wUhc9oq5435lnrr1zNX0_YNov0EoB_0i3GP1v9d2d1DvC5ElOE1.jpg?quality=95&amp;as=32x24,48x36,72x54,108x81,160x120,240x180,360x270,480x360,540x405,640x480,720x540,1080x810,1280x960,1440x1080,1600x1200&amp;from=bu&amp;cs=160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550" y="3862840"/>
            <a:ext cx="3123313" cy="2342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7538" y="3756511"/>
            <a:ext cx="3517499" cy="2468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389" y="1274665"/>
            <a:ext cx="3285219" cy="2349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389" y="3735247"/>
            <a:ext cx="3285219" cy="2468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2371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63341" y="253477"/>
            <a:ext cx="1724301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dirty="0">
                <a:ln w="0"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РАЗРАБОТКА И ПРОДВИЖЕНИЕ ЗАКОНОТВОРЧЕСКИХ </a:t>
            </a:r>
          </a:p>
          <a:p>
            <a:r>
              <a:rPr lang="ru-RU" sz="2800" dirty="0">
                <a:ln w="0"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ИНИЦИАТИВ</a:t>
            </a:r>
            <a:endParaRPr lang="ru-RU" sz="2800" b="0" cap="none" spc="0" dirty="0">
              <a:ln w="0"/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395" y="4164279"/>
            <a:ext cx="3855937" cy="2538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395" y="1449944"/>
            <a:ext cx="3855937" cy="2559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2916" r="5557"/>
          <a:stretch/>
        </p:blipFill>
        <p:spPr>
          <a:xfrm>
            <a:off x="8290673" y="1461061"/>
            <a:ext cx="3737986" cy="5270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FDF3EB0-E714-CBA0-1F54-93CF1D6CE72D}"/>
              </a:ext>
            </a:extLst>
          </p:cNvPr>
          <p:cNvSpPr/>
          <p:nvPr/>
        </p:nvSpPr>
        <p:spPr>
          <a:xfrm>
            <a:off x="220754" y="1747006"/>
            <a:ext cx="38298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b="0" cap="none" spc="0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УЧАСТИЕ В КОНКУРСЕ ЗАКОНОТВОРЧЕСКИХ ИНИЦИАТИВ МАКСИМА РОГАНОВА</a:t>
            </a:r>
          </a:p>
          <a:p>
            <a:pPr marL="285750" indent="-285750">
              <a:buFontTx/>
              <a:buChar char="-"/>
            </a:pPr>
            <a:endParaRPr lang="ru-RU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ИНИЦИАТИВА О СОЗДАНИИ ОБЛАСТНОЙ НАГРАДЫ «ПОЧЕТНЫЙ ДОБРОВОЛЕЦ НСО»</a:t>
            </a:r>
          </a:p>
          <a:p>
            <a:pPr marL="285750" indent="-285750">
              <a:buFontTx/>
              <a:buChar char="-"/>
            </a:pPr>
            <a:endParaRPr lang="ru-RU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ИНИЦИАТИВА О СОКРАЩЕНИИ РАССТОЯНИЯ ОТ ПЛОЩАДОК ВЫГУЛА СОБАК ДО ОКОН ЖИЛЫХ ДОМОВ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6776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9F36F-3E98-FCEB-7A2D-BADED0329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B1A7DD-57D7-A6DE-CFC9-A96BB406F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275F3EC-1F93-BACF-4C11-B346C4C835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29"/>
            <a:ext cx="12192000" cy="6858000"/>
          </a:xfr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1B01175-4D0C-F1F7-F5DC-E74196FF1FB1}"/>
              </a:ext>
            </a:extLst>
          </p:cNvPr>
          <p:cNvSpPr/>
          <p:nvPr/>
        </p:nvSpPr>
        <p:spPr>
          <a:xfrm>
            <a:off x="163340" y="494768"/>
            <a:ext cx="1724301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dirty="0" smtClean="0">
                <a:ln w="0"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МЕРЫ ПОДДЕРЖКИ МОЛОДЕЖИ</a:t>
            </a:r>
            <a:endParaRPr lang="ru-RU" sz="2800" b="0" cap="none" spc="0" dirty="0">
              <a:ln w="0"/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170110A-B9DD-F3EE-6C3A-BBFCEBCD375A}"/>
              </a:ext>
            </a:extLst>
          </p:cNvPr>
          <p:cNvSpPr/>
          <p:nvPr/>
        </p:nvSpPr>
        <p:spPr>
          <a:xfrm>
            <a:off x="4976475" y="2608438"/>
            <a:ext cx="6492511" cy="38779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400" dirty="0" smtClean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ПОДДЕРЖКА ИНИЦИАТИВ;</a:t>
            </a:r>
            <a:endParaRPr lang="ru-RU" sz="2400" b="0" cap="none" spc="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marL="285750" indent="-285750">
              <a:buFontTx/>
              <a:buChar char="-"/>
            </a:pPr>
            <a:endParaRPr lang="ru-RU" sz="2400" b="0" cap="none" spc="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2400" b="0" cap="none" spc="0" dirty="0" smtClean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БОЛЕЕ 25 МЕР ПОДДЕРЖКИ ДЛЯ МОЛОДЕЖИ;</a:t>
            </a:r>
            <a:endParaRPr lang="ru-RU" sz="2400" b="0" cap="none" spc="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endParaRPr lang="ru-RU" sz="2400" b="0" cap="none" spc="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2400" b="0" cap="none" spc="0" dirty="0" smtClean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СТРАТЕГИЧЕСКАЯ СЕССИЯ;</a:t>
            </a:r>
          </a:p>
          <a:p>
            <a:pPr marL="285750" indent="-285750">
              <a:buFontTx/>
              <a:buChar char="-"/>
            </a:pPr>
            <a:endParaRPr lang="ru-RU" sz="240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2400" b="0" cap="none" spc="0" dirty="0" smtClean="0">
                <a:ln w="0"/>
                <a:solidFill>
                  <a:srgbClr val="00576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ОЦЕНКА ЭФФЕКТИВНОСТИ МЕР.</a:t>
            </a:r>
            <a:endParaRPr lang="ru-RU" sz="2400" b="0" cap="none" spc="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endParaRPr lang="ru-RU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endParaRPr lang="ru-RU" b="0" cap="none" spc="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marL="285750" indent="-285750">
              <a:buFontTx/>
              <a:buChar char="-"/>
            </a:pPr>
            <a:endParaRPr lang="ru-RU" b="0" cap="none" spc="0" dirty="0">
              <a:ln w="0"/>
              <a:solidFill>
                <a:srgbClr val="0057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050" name="Picture 2" descr="https://sun9-8.userapi.com/s/v1/ig2/X9yC03z-iRsv-xe1Nnr2mIcppQ4bRLzSgAEenInQG6KmIXicUi5h_Hs-5Zd5pPKbOadM33AFhjjYx9pzZO2Skg4k.jpg?quality=95&amp;as=32x21,48x32,72x48,108x72,160x107,240x160,360x240,480x320,540x360,640x427,720x480,1080x720,1280x853,1440x960,2560x1707&amp;from=bu&amp;cs=256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37" y="1354677"/>
            <a:ext cx="3760548" cy="2507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63.userapi.com/s/v1/ig2/hOniRy-UK24LKUOk5FG5QtOBhxmZAkmfJy8WnoZXbnVlVwpzNtlZRolBBpc7Z01Ia-0COAShcAMRxsgWeA0tz9jO.jpg?quality=95&amp;as=32x21,48x32,72x48,108x72,160x107,240x160,360x240,480x320,540x360,640x427,720x480,1080x720,1280x853,1440x960,2560x1707&amp;from=bu&amp;cs=256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12" y="4173544"/>
            <a:ext cx="3741673" cy="2494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1746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219</Words>
  <Application>Microsoft Office PowerPoint</Application>
  <PresentationFormat>Широкоэкранный</PresentationFormat>
  <Paragraphs>120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</dc:creator>
  <cp:lastModifiedBy>Надежда</cp:lastModifiedBy>
  <cp:revision>5</cp:revision>
  <dcterms:created xsi:type="dcterms:W3CDTF">2026-06-25T09:49:38Z</dcterms:created>
  <dcterms:modified xsi:type="dcterms:W3CDTF">2026-06-25T10:22:06Z</dcterms:modified>
</cp:coreProperties>
</file>